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65" r:id="rId1"/>
  </p:sldMasterIdLst>
  <p:notesMasterIdLst>
    <p:notesMasterId r:id="rId25"/>
  </p:notesMasterIdLst>
  <p:sldIdLst>
    <p:sldId id="256" r:id="rId2"/>
    <p:sldId id="266" r:id="rId3"/>
    <p:sldId id="265" r:id="rId4"/>
    <p:sldId id="257" r:id="rId5"/>
    <p:sldId id="277" r:id="rId6"/>
    <p:sldId id="260" r:id="rId7"/>
    <p:sldId id="267" r:id="rId8"/>
    <p:sldId id="280" r:id="rId9"/>
    <p:sldId id="279" r:id="rId10"/>
    <p:sldId id="268" r:id="rId11"/>
    <p:sldId id="270" r:id="rId12"/>
    <p:sldId id="271" r:id="rId13"/>
    <p:sldId id="272" r:id="rId14"/>
    <p:sldId id="273" r:id="rId15"/>
    <p:sldId id="274" r:id="rId16"/>
    <p:sldId id="275" r:id="rId17"/>
    <p:sldId id="276" r:id="rId18"/>
    <p:sldId id="278" r:id="rId19"/>
    <p:sldId id="262" r:id="rId20"/>
    <p:sldId id="259" r:id="rId21"/>
    <p:sldId id="261" r:id="rId22"/>
    <p:sldId id="263" r:id="rId23"/>
    <p:sldId id="26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25" autoAdjust="0"/>
  </p:normalViewPr>
  <p:slideViewPr>
    <p:cSldViewPr snapToGrid="0" snapToObjects="1">
      <p:cViewPr>
        <p:scale>
          <a:sx n="60" d="100"/>
          <a:sy n="60" d="100"/>
        </p:scale>
        <p:origin x="-183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3C550-90D7-AA4C-941C-B23E9A0CB1E4}" type="datetimeFigureOut">
              <a:rPr lang="en-US" smtClean="0"/>
              <a:t>11/14/2014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0EF243-C841-444A-A476-7E5F000FE45D}" type="slidenum">
              <a:rPr lang="en-US" smtClean="0"/>
              <a:t>‹#›</a:t>
            </a:fld>
            <a:endParaRPr lang="en-US"/>
          </a:p>
        </p:txBody>
      </p:sp>
    </p:spTree>
    <p:extLst>
      <p:ext uri="{BB962C8B-B14F-4D97-AF65-F5344CB8AC3E}">
        <p14:creationId xmlns:p14="http://schemas.microsoft.com/office/powerpoint/2010/main" val="38339562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Stats are from </a:t>
            </a:r>
            <a:r>
              <a:rPr lang="en-GB" noProof="0" dirty="0" err="1" smtClean="0"/>
              <a:t>Papworth</a:t>
            </a:r>
            <a:r>
              <a:rPr lang="en-GB" noProof="0" dirty="0" smtClean="0"/>
              <a:t> Trust</a:t>
            </a:r>
          </a:p>
          <a:p>
            <a:endParaRPr lang="en-GB" noProof="0" dirty="0" smtClean="0"/>
          </a:p>
          <a:p>
            <a:r>
              <a:rPr lang="en-GB" noProof="0" dirty="0" smtClean="0"/>
              <a:t>Employment rate from 2012 Labour Force</a:t>
            </a:r>
            <a:r>
              <a:rPr lang="en-GB" baseline="0" noProof="0" dirty="0" smtClean="0"/>
              <a:t> Survey</a:t>
            </a:r>
            <a:endParaRPr lang="en-GB" noProof="0" dirty="0" smtClean="0"/>
          </a:p>
          <a:p>
            <a:endParaRPr lang="en-GB" noProof="0" dirty="0" smtClean="0"/>
          </a:p>
          <a:p>
            <a:r>
              <a:rPr lang="en-GB" noProof="0" dirty="0" smtClean="0"/>
              <a:t>Question 1 17%</a:t>
            </a:r>
          </a:p>
          <a:p>
            <a:r>
              <a:rPr lang="en-GB" noProof="0" dirty="0" smtClean="0"/>
              <a:t>Question 2 8%</a:t>
            </a:r>
          </a:p>
          <a:p>
            <a:r>
              <a:rPr lang="en-GB" noProof="0" dirty="0" smtClean="0"/>
              <a:t>Question 3 43%</a:t>
            </a:r>
            <a:endParaRPr lang="en-GB" noProof="0" dirty="0"/>
          </a:p>
        </p:txBody>
      </p:sp>
      <p:sp>
        <p:nvSpPr>
          <p:cNvPr id="4" name="Slide Number Placeholder 3"/>
          <p:cNvSpPr>
            <a:spLocks noGrp="1"/>
          </p:cNvSpPr>
          <p:nvPr>
            <p:ph type="sldNum" sz="quarter" idx="10"/>
          </p:nvPr>
        </p:nvSpPr>
        <p:spPr/>
        <p:txBody>
          <a:bodyPr/>
          <a:lstStyle/>
          <a:p>
            <a:fld id="{4C0EF243-C841-444A-A476-7E5F000FE45D}" type="slidenum">
              <a:rPr lang="en-US" smtClean="0"/>
              <a:t>3</a:t>
            </a:fld>
            <a:endParaRPr lang="en-US"/>
          </a:p>
        </p:txBody>
      </p:sp>
    </p:spTree>
    <p:extLst>
      <p:ext uri="{BB962C8B-B14F-4D97-AF65-F5344CB8AC3E}">
        <p14:creationId xmlns:p14="http://schemas.microsoft.com/office/powerpoint/2010/main" val="176968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requirement for reasonable</a:t>
            </a:r>
            <a:r>
              <a:rPr lang="en-US" baseline="0" dirty="0" smtClean="0"/>
              <a:t> adjustments and very early intervention.</a:t>
            </a:r>
            <a:endParaRPr lang="en-US" dirty="0"/>
          </a:p>
        </p:txBody>
      </p:sp>
      <p:sp>
        <p:nvSpPr>
          <p:cNvPr id="4" name="Slide Number Placeholder 3"/>
          <p:cNvSpPr>
            <a:spLocks noGrp="1"/>
          </p:cNvSpPr>
          <p:nvPr>
            <p:ph type="sldNum" sz="quarter" idx="10"/>
          </p:nvPr>
        </p:nvSpPr>
        <p:spPr/>
        <p:txBody>
          <a:bodyPr/>
          <a:lstStyle/>
          <a:p>
            <a:fld id="{4C0EF243-C841-444A-A476-7E5F000FE45D}" type="slidenum">
              <a:rPr lang="en-US" smtClean="0"/>
              <a:t>14</a:t>
            </a:fld>
            <a:endParaRPr lang="en-US"/>
          </a:p>
        </p:txBody>
      </p:sp>
    </p:spTree>
    <p:extLst>
      <p:ext uri="{BB962C8B-B14F-4D97-AF65-F5344CB8AC3E}">
        <p14:creationId xmlns:p14="http://schemas.microsoft.com/office/powerpoint/2010/main" val="836823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Words</a:t>
            </a:r>
            <a:r>
              <a:rPr lang="en-US" baseline="0" dirty="0" smtClean="0"/>
              <a:t> can be loaded with meaning – both positive and negative</a:t>
            </a:r>
          </a:p>
        </p:txBody>
      </p:sp>
      <p:sp>
        <p:nvSpPr>
          <p:cNvPr id="4" name="Slide Number Placeholder 3"/>
          <p:cNvSpPr>
            <a:spLocks noGrp="1"/>
          </p:cNvSpPr>
          <p:nvPr>
            <p:ph type="sldNum" sz="quarter" idx="10"/>
          </p:nvPr>
        </p:nvSpPr>
        <p:spPr/>
        <p:txBody>
          <a:bodyPr/>
          <a:lstStyle/>
          <a:p>
            <a:fld id="{4C0EF243-C841-444A-A476-7E5F000FE45D}" type="slidenum">
              <a:rPr lang="en-US" smtClean="0"/>
              <a:t>15</a:t>
            </a:fld>
            <a:endParaRPr lang="en-US"/>
          </a:p>
        </p:txBody>
      </p:sp>
    </p:spTree>
    <p:extLst>
      <p:ext uri="{BB962C8B-B14F-4D97-AF65-F5344CB8AC3E}">
        <p14:creationId xmlns:p14="http://schemas.microsoft.com/office/powerpoint/2010/main" val="23891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Handover to Phil for case studies</a:t>
            </a:r>
            <a:endParaRPr lang="en-US" dirty="0"/>
          </a:p>
        </p:txBody>
      </p:sp>
      <p:sp>
        <p:nvSpPr>
          <p:cNvPr id="4" name="Slide Number Placeholder 3"/>
          <p:cNvSpPr>
            <a:spLocks noGrp="1"/>
          </p:cNvSpPr>
          <p:nvPr>
            <p:ph type="sldNum" sz="quarter" idx="10"/>
          </p:nvPr>
        </p:nvSpPr>
        <p:spPr/>
        <p:txBody>
          <a:bodyPr/>
          <a:lstStyle/>
          <a:p>
            <a:fld id="{4C0EF243-C841-444A-A476-7E5F000FE45D}" type="slidenum">
              <a:rPr lang="en-US" smtClean="0"/>
              <a:t>17</a:t>
            </a:fld>
            <a:endParaRPr lang="en-US"/>
          </a:p>
        </p:txBody>
      </p:sp>
    </p:spTree>
    <p:extLst>
      <p:ext uri="{BB962C8B-B14F-4D97-AF65-F5344CB8AC3E}">
        <p14:creationId xmlns:p14="http://schemas.microsoft.com/office/powerpoint/2010/main" val="2563207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Matt Saltzman Paralympic Archer and some elastic bands some adjustments</a:t>
            </a:r>
            <a:r>
              <a:rPr lang="en-US" baseline="0" dirty="0" smtClean="0"/>
              <a:t> are complex and require real skill others </a:t>
            </a:r>
            <a:r>
              <a:rPr lang="en-US" baseline="0" smtClean="0"/>
              <a:t>are pretty </a:t>
            </a:r>
            <a:r>
              <a:rPr lang="en-US" baseline="0" dirty="0" smtClean="0"/>
              <a:t>straight </a:t>
            </a:r>
            <a:r>
              <a:rPr lang="en-US" baseline="0" smtClean="0"/>
              <a:t>forward.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0EF243-C841-444A-A476-7E5F000FE45D}" type="slidenum">
              <a:rPr lang="en-US" smtClean="0"/>
              <a:t>19</a:t>
            </a:fld>
            <a:endParaRPr lang="en-US"/>
          </a:p>
        </p:txBody>
      </p:sp>
    </p:spTree>
    <p:extLst>
      <p:ext uri="{BB962C8B-B14F-4D97-AF65-F5344CB8AC3E}">
        <p14:creationId xmlns:p14="http://schemas.microsoft.com/office/powerpoint/2010/main" val="420884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map of a</a:t>
            </a:r>
            <a:r>
              <a:rPr lang="en-US" baseline="0" dirty="0" smtClean="0"/>
              <a:t> suggested reasonable adjustment process</a:t>
            </a:r>
            <a:endParaRPr lang="en-US" dirty="0"/>
          </a:p>
        </p:txBody>
      </p:sp>
      <p:sp>
        <p:nvSpPr>
          <p:cNvPr id="4" name="Slide Number Placeholder 3"/>
          <p:cNvSpPr>
            <a:spLocks noGrp="1"/>
          </p:cNvSpPr>
          <p:nvPr>
            <p:ph type="sldNum" sz="quarter" idx="10"/>
          </p:nvPr>
        </p:nvSpPr>
        <p:spPr/>
        <p:txBody>
          <a:bodyPr/>
          <a:lstStyle/>
          <a:p>
            <a:fld id="{4C0EF243-C841-444A-A476-7E5F000FE45D}" type="slidenum">
              <a:rPr lang="en-US" smtClean="0"/>
              <a:t>20</a:t>
            </a:fld>
            <a:endParaRPr lang="en-US"/>
          </a:p>
        </p:txBody>
      </p:sp>
    </p:spTree>
    <p:extLst>
      <p:ext uri="{BB962C8B-B14F-4D97-AF65-F5344CB8AC3E}">
        <p14:creationId xmlns:p14="http://schemas.microsoft.com/office/powerpoint/2010/main" val="2952004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Act Early</a:t>
            </a:r>
          </a:p>
          <a:p>
            <a:r>
              <a:rPr lang="en-US" dirty="0" smtClean="0"/>
              <a:t>Research suggests that acting early is extremely important in order to ensure that we keep people in work</a:t>
            </a:r>
          </a:p>
          <a:p>
            <a:endParaRPr lang="en-US" dirty="0" smtClean="0"/>
          </a:p>
          <a:p>
            <a:r>
              <a:rPr lang="en-US" b="1" u="sng" dirty="0" smtClean="0"/>
              <a:t>Differentiate</a:t>
            </a:r>
          </a:p>
          <a:p>
            <a:r>
              <a:rPr lang="en-US" b="0" u="none" dirty="0" smtClean="0"/>
              <a:t>Work on being clear that you can see how</a:t>
            </a:r>
            <a:r>
              <a:rPr lang="en-US" b="0" u="none" baseline="0" dirty="0" smtClean="0"/>
              <a:t> the disability is effecting performance and explore adjustments to increase effectiveness. This is different from the disabled individual using the impairment as an excuse to avoid tasks they simply don’t want to do.</a:t>
            </a:r>
          </a:p>
          <a:p>
            <a:endParaRPr lang="en-US" b="0" u="none" baseline="0" dirty="0" smtClean="0"/>
          </a:p>
          <a:p>
            <a:r>
              <a:rPr lang="en-US" b="1" u="sng" baseline="0" dirty="0" smtClean="0"/>
              <a:t>Hard and Soft Adjustment</a:t>
            </a:r>
            <a:r>
              <a:rPr lang="en-US" b="0" u="none" baseline="0" dirty="0" smtClean="0"/>
              <a:t>s</a:t>
            </a:r>
          </a:p>
          <a:p>
            <a:r>
              <a:rPr lang="en-US" b="0" u="none" baseline="0" dirty="0" smtClean="0"/>
              <a:t>Physical adjustments are tangible and generally easier to accommodate. Soft adjustment are trickier. They can involve changing working patterns, targets, start and finish times, working from home etc. They can impact on other colleagues who may not understand why ‘preferential treatment’ is being given as they may not know the individual is disabled</a:t>
            </a:r>
          </a:p>
          <a:p>
            <a:endParaRPr lang="en-US" b="0" u="none" baseline="0" dirty="0" smtClean="0"/>
          </a:p>
          <a:p>
            <a:r>
              <a:rPr lang="en-US" b="1" u="sng" baseline="0" dirty="0" smtClean="0"/>
              <a:t>Effective performance</a:t>
            </a:r>
          </a:p>
          <a:p>
            <a:r>
              <a:rPr lang="en-US" b="0" u="none" baseline="0" dirty="0" smtClean="0"/>
              <a:t>The main reason for providing adjustments is to improve an employees performance. It makes no sense to refuse adjustments if the benefits outweigh the costs.</a:t>
            </a:r>
          </a:p>
          <a:p>
            <a:endParaRPr lang="en-US" b="0" u="none" baseline="0" dirty="0" smtClean="0"/>
          </a:p>
          <a:p>
            <a:r>
              <a:rPr lang="en-US" b="1" u="sng" baseline="0" dirty="0" smtClean="0"/>
              <a:t>Advance Directives</a:t>
            </a:r>
          </a:p>
          <a:p>
            <a:r>
              <a:rPr lang="en-US" b="0" u="none" baseline="0" dirty="0" smtClean="0"/>
              <a:t>Explain that an AD is about preempting the impact of an impairment. Agreeing how to manage someone who has a mental health condition or other fluctuating condition before they are ‘ill’ makes real sense.</a:t>
            </a:r>
          </a:p>
          <a:p>
            <a:endParaRPr lang="en-US" b="0" u="none" baseline="0" dirty="0" smtClean="0"/>
          </a:p>
          <a:p>
            <a:r>
              <a:rPr lang="en-US" b="1" u="sng" baseline="0" dirty="0" smtClean="0"/>
              <a:t>Non-visible and fluctuating condition</a:t>
            </a:r>
            <a:r>
              <a:rPr lang="en-US" b="0" u="none" baseline="0" dirty="0" smtClean="0"/>
              <a:t>s </a:t>
            </a:r>
          </a:p>
          <a:p>
            <a:r>
              <a:rPr lang="en-US" b="0" u="none" baseline="0" dirty="0" smtClean="0"/>
              <a:t>Non-visible and fluctuating conditions are the most difficult to manage for the employee and employer. Advance directives can help. </a:t>
            </a:r>
          </a:p>
          <a:p>
            <a:endParaRPr lang="en-US" b="1" u="sng" baseline="0" dirty="0" smtClean="0"/>
          </a:p>
          <a:p>
            <a:r>
              <a:rPr lang="en-US" b="1" u="sng" baseline="0" dirty="0" smtClean="0"/>
              <a:t>Empower the individual</a:t>
            </a:r>
          </a:p>
          <a:p>
            <a:r>
              <a:rPr lang="en-US" b="0" u="none" baseline="0" dirty="0" smtClean="0"/>
              <a:t>Really helps to encourage the disabled person to share how best to manage things what helps what doesn't</a:t>
            </a:r>
            <a:r>
              <a:rPr lang="fr-FR" b="0" u="none" baseline="0" dirty="0" smtClean="0"/>
              <a:t>’</a:t>
            </a:r>
            <a:r>
              <a:rPr lang="en-US" b="0" u="none" baseline="0" dirty="0" smtClean="0"/>
              <a:t>t. Asking the individual to write a one pager which says what their condition is, how it effects them and what helps or hinders is really useful. If this can be shared with immediate colleagues it can really help.</a:t>
            </a:r>
          </a:p>
          <a:p>
            <a:endParaRPr lang="en-US" b="0" u="none" baseline="0" dirty="0" smtClean="0"/>
          </a:p>
          <a:p>
            <a:endParaRPr lang="en-US" b="0" u="none" dirty="0"/>
          </a:p>
        </p:txBody>
      </p:sp>
      <p:sp>
        <p:nvSpPr>
          <p:cNvPr id="4" name="Slide Number Placeholder 3"/>
          <p:cNvSpPr>
            <a:spLocks noGrp="1"/>
          </p:cNvSpPr>
          <p:nvPr>
            <p:ph type="sldNum" sz="quarter" idx="10"/>
          </p:nvPr>
        </p:nvSpPr>
        <p:spPr/>
        <p:txBody>
          <a:bodyPr/>
          <a:lstStyle/>
          <a:p>
            <a:fld id="{4C0EF243-C841-444A-A476-7E5F000FE45D}" type="slidenum">
              <a:rPr lang="en-US" smtClean="0"/>
              <a:t>21</a:t>
            </a:fld>
            <a:endParaRPr lang="en-US"/>
          </a:p>
        </p:txBody>
      </p:sp>
    </p:spTree>
    <p:extLst>
      <p:ext uri="{BB962C8B-B14F-4D97-AF65-F5344CB8AC3E}">
        <p14:creationId xmlns:p14="http://schemas.microsoft.com/office/powerpoint/2010/main" val="2628155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EF243-C841-444A-A476-7E5F000FE45D}" type="slidenum">
              <a:rPr lang="en-US" smtClean="0"/>
              <a:t>23</a:t>
            </a:fld>
            <a:endParaRPr lang="en-US"/>
          </a:p>
        </p:txBody>
      </p:sp>
    </p:spTree>
    <p:extLst>
      <p:ext uri="{BB962C8B-B14F-4D97-AF65-F5344CB8AC3E}">
        <p14:creationId xmlns:p14="http://schemas.microsoft.com/office/powerpoint/2010/main" val="15393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disability not illness use the legal definition.</a:t>
            </a:r>
          </a:p>
          <a:p>
            <a:endParaRPr lang="en-US" dirty="0" smtClean="0"/>
          </a:p>
          <a:p>
            <a:r>
              <a:rPr lang="en-US" dirty="0" smtClean="0"/>
              <a:t>Use the ship pictures to illustrate improvements as well as what still</a:t>
            </a:r>
            <a:r>
              <a:rPr lang="en-US" baseline="0" dirty="0" smtClean="0"/>
              <a:t> </a:t>
            </a:r>
            <a:r>
              <a:rPr lang="en-US" dirty="0" smtClean="0"/>
              <a:t>needs to change. The devil is in the detail.</a:t>
            </a:r>
          </a:p>
          <a:p>
            <a:endParaRPr lang="en-US" dirty="0" smtClean="0"/>
          </a:p>
          <a:p>
            <a:r>
              <a:rPr lang="en-US" dirty="0" smtClean="0"/>
              <a:t>Work is good for you. Status independence companionship</a:t>
            </a:r>
            <a:r>
              <a:rPr lang="en-US" baseline="0" dirty="0" smtClean="0"/>
              <a:t> a </a:t>
            </a:r>
            <a:r>
              <a:rPr lang="en-US" baseline="0" dirty="0" err="1" smtClean="0"/>
              <a:t>resaon</a:t>
            </a:r>
            <a:r>
              <a:rPr lang="en-US" baseline="0" dirty="0" smtClean="0"/>
              <a:t> for being.</a:t>
            </a:r>
            <a:endParaRPr lang="en-US" dirty="0"/>
          </a:p>
        </p:txBody>
      </p:sp>
      <p:sp>
        <p:nvSpPr>
          <p:cNvPr id="4" name="Slide Number Placeholder 3"/>
          <p:cNvSpPr>
            <a:spLocks noGrp="1"/>
          </p:cNvSpPr>
          <p:nvPr>
            <p:ph type="sldNum" sz="quarter" idx="10"/>
          </p:nvPr>
        </p:nvSpPr>
        <p:spPr/>
        <p:txBody>
          <a:bodyPr/>
          <a:lstStyle/>
          <a:p>
            <a:fld id="{4C0EF243-C841-444A-A476-7E5F000FE45D}" type="slidenum">
              <a:rPr lang="en-US" smtClean="0"/>
              <a:t>4</a:t>
            </a:fld>
            <a:endParaRPr lang="en-US"/>
          </a:p>
        </p:txBody>
      </p:sp>
    </p:spTree>
    <p:extLst>
      <p:ext uri="{BB962C8B-B14F-4D97-AF65-F5344CB8AC3E}">
        <p14:creationId xmlns:p14="http://schemas.microsoft.com/office/powerpoint/2010/main" val="287807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0EF243-C841-444A-A476-7E5F000FE45D}" type="slidenum">
              <a:rPr lang="en-US" smtClean="0"/>
              <a:t>6</a:t>
            </a:fld>
            <a:endParaRPr lang="en-US"/>
          </a:p>
        </p:txBody>
      </p:sp>
    </p:spTree>
    <p:extLst>
      <p:ext uri="{BB962C8B-B14F-4D97-AF65-F5344CB8AC3E}">
        <p14:creationId xmlns:p14="http://schemas.microsoft.com/office/powerpoint/2010/main" val="109686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we use language is important.</a:t>
            </a:r>
          </a:p>
          <a:p>
            <a:r>
              <a:rPr lang="en-US" dirty="0" smtClean="0"/>
              <a:t>Risk management:</a:t>
            </a:r>
          </a:p>
          <a:p>
            <a:endParaRPr lang="en-US" dirty="0" smtClean="0"/>
          </a:p>
          <a:p>
            <a:r>
              <a:rPr lang="en-US" dirty="0" smtClean="0"/>
              <a:t>Quantify</a:t>
            </a:r>
          </a:p>
          <a:p>
            <a:r>
              <a:rPr lang="en-US" dirty="0" smtClean="0"/>
              <a:t>Ignore </a:t>
            </a:r>
          </a:p>
          <a:p>
            <a:r>
              <a:rPr lang="en-US" dirty="0" err="1" smtClean="0"/>
              <a:t>Minimise</a:t>
            </a:r>
            <a:endParaRPr lang="en-US" dirty="0" smtClean="0"/>
          </a:p>
          <a:p>
            <a:r>
              <a:rPr lang="en-US" dirty="0" smtClean="0"/>
              <a:t>Transfer</a:t>
            </a:r>
          </a:p>
          <a:p>
            <a:endParaRPr lang="en-US" dirty="0" smtClean="0"/>
          </a:p>
          <a:p>
            <a:r>
              <a:rPr lang="en-US" dirty="0" smtClean="0"/>
              <a:t>The ageing workforce (</a:t>
            </a:r>
            <a:r>
              <a:rPr lang="en-US" dirty="0" err="1" smtClean="0"/>
              <a:t>GRiD</a:t>
            </a:r>
            <a:r>
              <a:rPr lang="en-US" dirty="0" smtClean="0"/>
              <a:t> research)</a:t>
            </a:r>
          </a:p>
          <a:p>
            <a:r>
              <a:rPr lang="en-US" dirty="0" smtClean="0"/>
              <a:t>Earlier diagnosis</a:t>
            </a:r>
          </a:p>
          <a:p>
            <a:r>
              <a:rPr lang="en-US" dirty="0" smtClean="0"/>
              <a:t>Better survival rates</a:t>
            </a:r>
          </a:p>
          <a:p>
            <a:r>
              <a:rPr lang="en-US" dirty="0" smtClean="0"/>
              <a:t>Gradual end of mental health stigma</a:t>
            </a:r>
          </a:p>
          <a:p>
            <a:endParaRPr lang="en-US" dirty="0"/>
          </a:p>
        </p:txBody>
      </p:sp>
      <p:sp>
        <p:nvSpPr>
          <p:cNvPr id="4" name="Slide Number Placeholder 3"/>
          <p:cNvSpPr>
            <a:spLocks noGrp="1"/>
          </p:cNvSpPr>
          <p:nvPr>
            <p:ph type="sldNum" sz="quarter" idx="10"/>
          </p:nvPr>
        </p:nvSpPr>
        <p:spPr/>
        <p:txBody>
          <a:bodyPr/>
          <a:lstStyle/>
          <a:p>
            <a:fld id="{4C0EF243-C841-444A-A476-7E5F000FE45D}" type="slidenum">
              <a:rPr lang="en-US" smtClean="0"/>
              <a:t>7</a:t>
            </a:fld>
            <a:endParaRPr lang="en-US"/>
          </a:p>
        </p:txBody>
      </p:sp>
    </p:spTree>
    <p:extLst>
      <p:ext uri="{BB962C8B-B14F-4D97-AF65-F5344CB8AC3E}">
        <p14:creationId xmlns:p14="http://schemas.microsoft.com/office/powerpoint/2010/main" val="2471385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0EF243-C841-444A-A476-7E5F000FE45D}" type="slidenum">
              <a:rPr lang="en-US" smtClean="0"/>
              <a:t>8</a:t>
            </a:fld>
            <a:endParaRPr lang="en-US"/>
          </a:p>
        </p:txBody>
      </p:sp>
    </p:spTree>
    <p:extLst>
      <p:ext uri="{BB962C8B-B14F-4D97-AF65-F5344CB8AC3E}">
        <p14:creationId xmlns:p14="http://schemas.microsoft.com/office/powerpoint/2010/main" val="152704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Benefits are, for example, legacy driven.</a:t>
            </a:r>
          </a:p>
          <a:p>
            <a:endParaRPr lang="en-US" dirty="0" smtClean="0"/>
          </a:p>
          <a:p>
            <a:r>
              <a:rPr lang="en-US" dirty="0" smtClean="0"/>
              <a:t>The move to Flexible Benefit schemes has really shaken things up.</a:t>
            </a:r>
          </a:p>
          <a:p>
            <a:endParaRPr lang="en-US" dirty="0" smtClean="0"/>
          </a:p>
          <a:p>
            <a:r>
              <a:rPr lang="en-US" dirty="0" smtClean="0"/>
              <a:t>Innovative thinking about:</a:t>
            </a:r>
          </a:p>
          <a:p>
            <a:r>
              <a:rPr lang="en-US" dirty="0" smtClean="0"/>
              <a:t>IP (limited term)</a:t>
            </a:r>
          </a:p>
          <a:p>
            <a:r>
              <a:rPr lang="en-US" dirty="0" smtClean="0"/>
              <a:t>PMI (Cancer)</a:t>
            </a:r>
          </a:p>
          <a:p>
            <a:r>
              <a:rPr lang="en-US" dirty="0" smtClean="0"/>
              <a:t>Funding</a:t>
            </a:r>
            <a:r>
              <a:rPr lang="en-US" baseline="0" dirty="0" smtClean="0"/>
              <a:t> (trusts)</a:t>
            </a:r>
            <a:endParaRPr lang="en-US" dirty="0" smtClean="0"/>
          </a:p>
          <a:p>
            <a:endParaRPr lang="en-US" dirty="0"/>
          </a:p>
        </p:txBody>
      </p:sp>
      <p:sp>
        <p:nvSpPr>
          <p:cNvPr id="4" name="Slide Number Placeholder 3"/>
          <p:cNvSpPr>
            <a:spLocks noGrp="1"/>
          </p:cNvSpPr>
          <p:nvPr>
            <p:ph type="sldNum" sz="quarter" idx="10"/>
          </p:nvPr>
        </p:nvSpPr>
        <p:spPr/>
        <p:txBody>
          <a:bodyPr/>
          <a:lstStyle/>
          <a:p>
            <a:fld id="{4C0EF243-C841-444A-A476-7E5F000FE45D}" type="slidenum">
              <a:rPr lang="en-US" smtClean="0"/>
              <a:t>10</a:t>
            </a:fld>
            <a:endParaRPr lang="en-US"/>
          </a:p>
        </p:txBody>
      </p:sp>
    </p:spTree>
    <p:extLst>
      <p:ext uri="{BB962C8B-B14F-4D97-AF65-F5344CB8AC3E}">
        <p14:creationId xmlns:p14="http://schemas.microsoft.com/office/powerpoint/2010/main" val="9026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what extent do these actually help avoid someone with a disability falling out of work?</a:t>
            </a:r>
            <a:endParaRPr lang="en-US" dirty="0"/>
          </a:p>
        </p:txBody>
      </p:sp>
      <p:sp>
        <p:nvSpPr>
          <p:cNvPr id="4" name="Slide Number Placeholder 3"/>
          <p:cNvSpPr>
            <a:spLocks noGrp="1"/>
          </p:cNvSpPr>
          <p:nvPr>
            <p:ph type="sldNum" sz="quarter" idx="10"/>
          </p:nvPr>
        </p:nvSpPr>
        <p:spPr/>
        <p:txBody>
          <a:bodyPr/>
          <a:lstStyle/>
          <a:p>
            <a:fld id="{4C0EF243-C841-444A-A476-7E5F000FE45D}" type="slidenum">
              <a:rPr lang="en-US" smtClean="0"/>
              <a:t>11</a:t>
            </a:fld>
            <a:endParaRPr lang="en-US"/>
          </a:p>
        </p:txBody>
      </p:sp>
    </p:spTree>
    <p:extLst>
      <p:ext uri="{BB962C8B-B14F-4D97-AF65-F5344CB8AC3E}">
        <p14:creationId xmlns:p14="http://schemas.microsoft.com/office/powerpoint/2010/main" val="5287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Silo structures</a:t>
            </a:r>
            <a:r>
              <a:rPr lang="en-US" baseline="0" dirty="0" smtClean="0"/>
              <a:t> – OH, HR, Benefits Manager, Risk Manager, Pensions manager etc.</a:t>
            </a:r>
          </a:p>
          <a:p>
            <a:r>
              <a:rPr lang="en-US" baseline="0" dirty="0" smtClean="0"/>
              <a:t>Data can be key but is often unavailable or in poor formats</a:t>
            </a:r>
          </a:p>
          <a:p>
            <a:r>
              <a:rPr lang="en-US" baseline="0" dirty="0" smtClean="0"/>
              <a:t>Distraction – there is always other work to do if you are a line manager</a:t>
            </a:r>
          </a:p>
          <a:p>
            <a:r>
              <a:rPr lang="en-US" baseline="0" dirty="0" smtClean="0"/>
              <a:t>The human factor and the ‘halo’ effect</a:t>
            </a:r>
            <a:endParaRPr lang="en-US" dirty="0"/>
          </a:p>
        </p:txBody>
      </p:sp>
      <p:sp>
        <p:nvSpPr>
          <p:cNvPr id="4" name="Slide Number Placeholder 3"/>
          <p:cNvSpPr>
            <a:spLocks noGrp="1"/>
          </p:cNvSpPr>
          <p:nvPr>
            <p:ph type="sldNum" sz="quarter" idx="10"/>
          </p:nvPr>
        </p:nvSpPr>
        <p:spPr/>
        <p:txBody>
          <a:bodyPr/>
          <a:lstStyle/>
          <a:p>
            <a:fld id="{4C0EF243-C841-444A-A476-7E5F000FE45D}" type="slidenum">
              <a:rPr lang="en-US" smtClean="0"/>
              <a:t>12</a:t>
            </a:fld>
            <a:endParaRPr lang="en-US"/>
          </a:p>
        </p:txBody>
      </p:sp>
    </p:spTree>
    <p:extLst>
      <p:ext uri="{BB962C8B-B14F-4D97-AF65-F5344CB8AC3E}">
        <p14:creationId xmlns:p14="http://schemas.microsoft.com/office/powerpoint/2010/main" val="229321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the case every time but it’s important to know how the person is viewed by their manager</a:t>
            </a:r>
            <a:r>
              <a:rPr lang="en-US" baseline="0" dirty="0" smtClean="0"/>
              <a:t> and peers</a:t>
            </a:r>
            <a:endParaRPr lang="en-US" dirty="0"/>
          </a:p>
        </p:txBody>
      </p:sp>
      <p:sp>
        <p:nvSpPr>
          <p:cNvPr id="4" name="Slide Number Placeholder 3"/>
          <p:cNvSpPr>
            <a:spLocks noGrp="1"/>
          </p:cNvSpPr>
          <p:nvPr>
            <p:ph type="sldNum" sz="quarter" idx="10"/>
          </p:nvPr>
        </p:nvSpPr>
        <p:spPr/>
        <p:txBody>
          <a:bodyPr/>
          <a:lstStyle/>
          <a:p>
            <a:fld id="{4C0EF243-C841-444A-A476-7E5F000FE45D}" type="slidenum">
              <a:rPr lang="en-US" smtClean="0"/>
              <a:t>13</a:t>
            </a:fld>
            <a:endParaRPr lang="en-US"/>
          </a:p>
        </p:txBody>
      </p:sp>
    </p:spTree>
    <p:extLst>
      <p:ext uri="{BB962C8B-B14F-4D97-AF65-F5344CB8AC3E}">
        <p14:creationId xmlns:p14="http://schemas.microsoft.com/office/powerpoint/2010/main" val="71255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GB"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11/14/2014</a:t>
            </a:fld>
            <a:endParaRPr lang="en-US"/>
          </a:p>
        </p:txBody>
      </p:sp>
      <p:sp>
        <p:nvSpPr>
          <p:cNvPr id="5" name="Footer Placeholder 4"/>
          <p:cNvSpPr>
            <a:spLocks noGrp="1"/>
          </p:cNvSpPr>
          <p:nvPr>
            <p:ph type="ftr" sz="quarter" idx="11"/>
          </p:nvPr>
        </p:nvSpPr>
        <p:spPr>
          <a:xfrm>
            <a:off x="3178198" y="6309995"/>
            <a:ext cx="2895600" cy="365125"/>
          </a:xfrm>
          <a:prstGeom prst="rect">
            <a:avLst/>
          </a:prstGeom>
        </p:spPr>
        <p:txBody>
          <a:bodyPr/>
          <a:lstStyle/>
          <a:p>
            <a:r>
              <a:rPr lang="en-US" dirty="0" smtClean="0"/>
              <a:t>©Disability Rights (UK)</a:t>
            </a:r>
          </a:p>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GB"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4FBD0F9C-C754-5144-8767-34A98848E6EA}" type="datetimeFigureOut">
              <a:rPr lang="en-US" smtClean="0"/>
              <a:t>11/14/2014</a:t>
            </a:fld>
            <a:endParaRPr lang="en-US"/>
          </a:p>
        </p:txBody>
      </p:sp>
      <p:sp>
        <p:nvSpPr>
          <p:cNvPr id="6" name="Footer Placeholder 5"/>
          <p:cNvSpPr>
            <a:spLocks noGrp="1"/>
          </p:cNvSpPr>
          <p:nvPr>
            <p:ph type="ftr" sz="quarter" idx="11"/>
          </p:nvPr>
        </p:nvSpPr>
        <p:spPr>
          <a:xfrm>
            <a:off x="3178198" y="630999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D3AC956-1467-2C46-A003-3A4D82F56D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4FBD0F9C-C754-5144-8767-34A98848E6EA}" type="datetimeFigureOut">
              <a:rPr lang="en-US" smtClean="0"/>
              <a:t>11/14/2014</a:t>
            </a:fld>
            <a:endParaRPr lang="en-US"/>
          </a:p>
        </p:txBody>
      </p:sp>
      <p:sp>
        <p:nvSpPr>
          <p:cNvPr id="5" name="Footer Placeholder 4"/>
          <p:cNvSpPr>
            <a:spLocks noGrp="1"/>
          </p:cNvSpPr>
          <p:nvPr>
            <p:ph type="ftr" sz="quarter" idx="11"/>
          </p:nvPr>
        </p:nvSpPr>
        <p:spPr>
          <a:xfrm>
            <a:off x="3178198" y="6309995"/>
            <a:ext cx="2895600" cy="365125"/>
          </a:xfrm>
          <a:prstGeom prst="rect">
            <a:avLst/>
          </a:prstGeom>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4FBD0F9C-C754-5144-8767-34A98848E6EA}" type="datetimeFigureOut">
              <a:rPr lang="en-US" smtClean="0"/>
              <a:t>11/14/2014</a:t>
            </a:fld>
            <a:endParaRPr lang="en-US"/>
          </a:p>
        </p:txBody>
      </p:sp>
      <p:sp>
        <p:nvSpPr>
          <p:cNvPr id="5" name="Footer Placeholder 4"/>
          <p:cNvSpPr>
            <a:spLocks noGrp="1"/>
          </p:cNvSpPr>
          <p:nvPr>
            <p:ph type="ftr" sz="quarter" idx="11"/>
          </p:nvPr>
        </p:nvSpPr>
        <p:spPr>
          <a:xfrm>
            <a:off x="3178198" y="6309995"/>
            <a:ext cx="2895600" cy="365125"/>
          </a:xfrm>
          <a:prstGeom prst="rect">
            <a:avLst/>
          </a:prstGeom>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GB"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4FBD0F9C-C754-5144-8767-34A98848E6EA}" type="datetimeFigureOut">
              <a:rPr lang="en-US" smtClean="0"/>
              <a:t>11/14/2014</a:t>
            </a:fld>
            <a:endParaRPr lang="en-US"/>
          </a:p>
        </p:txBody>
      </p:sp>
      <p:sp>
        <p:nvSpPr>
          <p:cNvPr id="5" name="Footer Placeholder 4"/>
          <p:cNvSpPr>
            <a:spLocks noGrp="1"/>
          </p:cNvSpPr>
          <p:nvPr>
            <p:ph type="ftr" sz="quarter" idx="11"/>
          </p:nvPr>
        </p:nvSpPr>
        <p:spPr>
          <a:xfrm>
            <a:off x="3178198" y="6309995"/>
            <a:ext cx="2895600" cy="365125"/>
          </a:xfrm>
          <a:prstGeom prst="rect">
            <a:avLst/>
          </a:prstGeom>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GB"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GB"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FBD0F9C-C754-5144-8767-34A98848E6EA}" type="datetimeFigureOut">
              <a:rPr lang="en-US" smtClean="0"/>
              <a:t>11/14/2014</a:t>
            </a:fld>
            <a:endParaRPr lang="en-US"/>
          </a:p>
        </p:txBody>
      </p:sp>
      <p:sp>
        <p:nvSpPr>
          <p:cNvPr id="5" name="Footer Placeholder 4"/>
          <p:cNvSpPr>
            <a:spLocks noGrp="1"/>
          </p:cNvSpPr>
          <p:nvPr>
            <p:ph type="ftr" sz="quarter" idx="11"/>
          </p:nvPr>
        </p:nvSpPr>
        <p:spPr>
          <a:xfrm>
            <a:off x="3178198" y="630999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3AC956-1467-2C46-A003-3A4D82F56D3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GB"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FBD0F9C-C754-5144-8767-34A98848E6EA}" type="datetimeFigureOut">
              <a:rPr lang="en-US" smtClean="0"/>
              <a:t>11/14/2014</a:t>
            </a:fld>
            <a:endParaRPr lang="en-US"/>
          </a:p>
        </p:txBody>
      </p:sp>
      <p:sp>
        <p:nvSpPr>
          <p:cNvPr id="5" name="Footer Placeholder 4"/>
          <p:cNvSpPr>
            <a:spLocks noGrp="1"/>
          </p:cNvSpPr>
          <p:nvPr>
            <p:ph type="ftr" sz="quarter" idx="11"/>
          </p:nvPr>
        </p:nvSpPr>
        <p:spPr>
          <a:xfrm>
            <a:off x="3178198" y="630999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3AC956-1467-2C46-A003-3A4D82F56D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FBD0F9C-C754-5144-8767-34A98848E6EA}" type="datetimeFigureOut">
              <a:rPr lang="en-US" smtClean="0"/>
              <a:t>11/14/2014</a:t>
            </a:fld>
            <a:endParaRPr lang="en-US"/>
          </a:p>
        </p:txBody>
      </p:sp>
      <p:sp>
        <p:nvSpPr>
          <p:cNvPr id="5" name="Footer Placeholder 4"/>
          <p:cNvSpPr>
            <a:spLocks noGrp="1"/>
          </p:cNvSpPr>
          <p:nvPr>
            <p:ph type="ftr" sz="quarter" idx="11"/>
          </p:nvPr>
        </p:nvSpPr>
        <p:spPr>
          <a:xfrm>
            <a:off x="3178198" y="6309995"/>
            <a:ext cx="2895600" cy="365125"/>
          </a:xfrm>
          <a:prstGeom prst="rect">
            <a:avLst/>
          </a:prstGeom>
        </p:spPr>
        <p:txBody>
          <a:bodyPr/>
          <a:lstStyle/>
          <a:p>
            <a:r>
              <a:rPr lang="en-US" dirty="0" smtClean="0"/>
              <a:t>©Disability Rights (UK)</a:t>
            </a:r>
          </a:p>
          <a:p>
            <a:endParaRPr lang="en-US" dirty="0"/>
          </a:p>
        </p:txBody>
      </p:sp>
      <p:sp>
        <p:nvSpPr>
          <p:cNvPr id="6" name="Slide Number Placeholder 5"/>
          <p:cNvSpPr>
            <a:spLocks noGrp="1"/>
          </p:cNvSpPr>
          <p:nvPr>
            <p:ph type="sldNum" sz="quarter" idx="12"/>
          </p:nvPr>
        </p:nvSpPr>
        <p:spPr/>
        <p:txBody>
          <a:bodyPr/>
          <a:lstStyle/>
          <a:p>
            <a:fld id="{ED3AC956-1467-2C46-A003-3A4D82F56D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GB"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4FBD0F9C-C754-5144-8767-34A98848E6EA}" type="datetimeFigureOut">
              <a:rPr lang="en-US" smtClean="0"/>
              <a:t>11/14/2014</a:t>
            </a:fld>
            <a:endParaRPr lang="en-US"/>
          </a:p>
        </p:txBody>
      </p:sp>
      <p:sp>
        <p:nvSpPr>
          <p:cNvPr id="5" name="Footer Placeholder 4"/>
          <p:cNvSpPr>
            <a:spLocks noGrp="1"/>
          </p:cNvSpPr>
          <p:nvPr>
            <p:ph type="ftr" sz="quarter" idx="11"/>
          </p:nvPr>
        </p:nvSpPr>
        <p:spPr>
          <a:xfrm>
            <a:off x="3178198" y="6309995"/>
            <a:ext cx="2895600" cy="365125"/>
          </a:xfrm>
          <a:prstGeom prst="rect">
            <a:avLst/>
          </a:prstGeom>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11/14/2014</a:t>
            </a:fld>
            <a:endParaRPr lang="en-US"/>
          </a:p>
        </p:txBody>
      </p:sp>
      <p:sp>
        <p:nvSpPr>
          <p:cNvPr id="5" name="Footer Placeholder 4"/>
          <p:cNvSpPr>
            <a:spLocks noGrp="1"/>
          </p:cNvSpPr>
          <p:nvPr>
            <p:ph type="ftr" sz="quarter" idx="11"/>
          </p:nvPr>
        </p:nvSpPr>
        <p:spPr>
          <a:xfrm>
            <a:off x="3178198" y="630999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4FBD0F9C-C754-5144-8767-34A98848E6EA}" type="datetimeFigureOut">
              <a:rPr lang="en-US" smtClean="0"/>
              <a:t>11/14/2014</a:t>
            </a:fld>
            <a:endParaRPr lang="en-US"/>
          </a:p>
        </p:txBody>
      </p:sp>
      <p:sp>
        <p:nvSpPr>
          <p:cNvPr id="6" name="Footer Placeholder 5"/>
          <p:cNvSpPr>
            <a:spLocks noGrp="1"/>
          </p:cNvSpPr>
          <p:nvPr>
            <p:ph type="ftr" sz="quarter" idx="11"/>
          </p:nvPr>
        </p:nvSpPr>
        <p:spPr>
          <a:xfrm>
            <a:off x="3178198" y="630999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D3AC956-1467-2C46-A003-3A4D82F56D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4FBD0F9C-C754-5144-8767-34A98848E6EA}" type="datetimeFigureOut">
              <a:rPr lang="en-US" smtClean="0"/>
              <a:t>11/14/2014</a:t>
            </a:fld>
            <a:endParaRPr lang="en-US"/>
          </a:p>
        </p:txBody>
      </p:sp>
      <p:sp>
        <p:nvSpPr>
          <p:cNvPr id="8" name="Footer Placeholder 7"/>
          <p:cNvSpPr>
            <a:spLocks noGrp="1"/>
          </p:cNvSpPr>
          <p:nvPr>
            <p:ph type="ftr" sz="quarter" idx="11"/>
          </p:nvPr>
        </p:nvSpPr>
        <p:spPr>
          <a:xfrm>
            <a:off x="1120588" y="188259"/>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D3AC956-1467-2C46-A003-3A4D82F56D3C}"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4FBD0F9C-C754-5144-8767-34A98848E6EA}" type="datetimeFigureOut">
              <a:rPr lang="en-US" smtClean="0"/>
              <a:t>11/14/2014</a:t>
            </a:fld>
            <a:endParaRPr lang="en-US"/>
          </a:p>
        </p:txBody>
      </p:sp>
      <p:sp>
        <p:nvSpPr>
          <p:cNvPr id="4" name="Footer Placeholder 3"/>
          <p:cNvSpPr>
            <a:spLocks noGrp="1"/>
          </p:cNvSpPr>
          <p:nvPr>
            <p:ph type="ftr" sz="quarter" idx="11"/>
          </p:nvPr>
        </p:nvSpPr>
        <p:spPr>
          <a:xfrm>
            <a:off x="3178198" y="630999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D3AC956-1467-2C46-A003-3A4D82F56D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D0F9C-C754-5144-8767-34A98848E6EA}" type="datetimeFigureOut">
              <a:rPr lang="en-US" smtClean="0"/>
              <a:t>11/14/2014</a:t>
            </a:fld>
            <a:endParaRPr lang="en-US"/>
          </a:p>
        </p:txBody>
      </p:sp>
      <p:sp>
        <p:nvSpPr>
          <p:cNvPr id="3" name="Footer Placeholder 2"/>
          <p:cNvSpPr>
            <a:spLocks noGrp="1"/>
          </p:cNvSpPr>
          <p:nvPr>
            <p:ph type="ftr" sz="quarter" idx="11"/>
          </p:nvPr>
        </p:nvSpPr>
        <p:spPr>
          <a:xfrm>
            <a:off x="3178198" y="630999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D3AC956-1467-2C46-A003-3A4D82F56D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4FBD0F9C-C754-5144-8767-34A98848E6EA}" type="datetimeFigureOut">
              <a:rPr lang="en-US" smtClean="0"/>
              <a:t>11/14/2014</a:t>
            </a:fld>
            <a:endParaRPr lang="en-US"/>
          </a:p>
        </p:txBody>
      </p:sp>
      <p:sp>
        <p:nvSpPr>
          <p:cNvPr id="6" name="Footer Placeholder 5"/>
          <p:cNvSpPr>
            <a:spLocks noGrp="1"/>
          </p:cNvSpPr>
          <p:nvPr>
            <p:ph type="ftr" sz="quarter" idx="11"/>
          </p:nvPr>
        </p:nvSpPr>
        <p:spPr>
          <a:xfrm>
            <a:off x="3178198" y="630999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GB"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4FBD0F9C-C754-5144-8767-34A98848E6EA}" type="datetimeFigureOut">
              <a:rPr lang="en-US" smtClean="0"/>
              <a:t>11/14/2014</a:t>
            </a:fld>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ED3AC956-1467-2C46-A003-3A4D82F56D3C}"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DRUK_LOGO_AW CMYK.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070287" y="188259"/>
            <a:ext cx="1654613" cy="870223"/>
          </a:xfrm>
          <a:prstGeom prst="rect">
            <a:avLst/>
          </a:prstGeom>
        </p:spPr>
      </p:pic>
    </p:spTree>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 id="2147484479" r:id="rId14"/>
    <p:sldLayoutId id="2147484480"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Disability in the Workplace: Assets not Problems</a:t>
            </a:r>
            <a:endParaRPr lang="en-US" dirty="0"/>
          </a:p>
        </p:txBody>
      </p:sp>
      <p:sp>
        <p:nvSpPr>
          <p:cNvPr id="3" name="Subtitle 2"/>
          <p:cNvSpPr>
            <a:spLocks noGrp="1"/>
          </p:cNvSpPr>
          <p:nvPr>
            <p:ph type="subTitle" idx="1"/>
          </p:nvPr>
        </p:nvSpPr>
        <p:spPr/>
        <p:txBody>
          <a:bodyPr>
            <a:normAutofit/>
          </a:bodyPr>
          <a:lstStyle/>
          <a:p>
            <a:endParaRPr lang="en-US" dirty="0"/>
          </a:p>
          <a:p>
            <a:r>
              <a:rPr lang="en-US" dirty="0" smtClean="0"/>
              <a:t>Taking a fresh look at ways of improving the effectiveness of individuals and businesses</a:t>
            </a:r>
          </a:p>
        </p:txBody>
      </p:sp>
    </p:spTree>
    <p:extLst>
      <p:ext uri="{BB962C8B-B14F-4D97-AF65-F5344CB8AC3E}">
        <p14:creationId xmlns:p14="http://schemas.microsoft.com/office/powerpoint/2010/main" val="62231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a:t>
            </a:r>
            <a:endParaRPr lang="en-US" dirty="0"/>
          </a:p>
        </p:txBody>
      </p:sp>
      <p:sp>
        <p:nvSpPr>
          <p:cNvPr id="4" name="Text Placeholder 3"/>
          <p:cNvSpPr>
            <a:spLocks noGrp="1"/>
          </p:cNvSpPr>
          <p:nvPr>
            <p:ph type="body" idx="1"/>
          </p:nvPr>
        </p:nvSpPr>
        <p:spPr/>
        <p:txBody>
          <a:bodyPr/>
          <a:lstStyle/>
          <a:p>
            <a:r>
              <a:rPr lang="en-US" dirty="0"/>
              <a:t>The motivation to provide ‘</a:t>
            </a:r>
            <a:r>
              <a:rPr lang="en-US" dirty="0" smtClean="0"/>
              <a:t>benefits’</a:t>
            </a:r>
            <a:endParaRPr lang="en-GB" dirty="0"/>
          </a:p>
        </p:txBody>
      </p:sp>
      <p:sp>
        <p:nvSpPr>
          <p:cNvPr id="3" name="Content Placeholder 2"/>
          <p:cNvSpPr>
            <a:spLocks noGrp="1"/>
          </p:cNvSpPr>
          <p:nvPr>
            <p:ph sz="half" idx="2"/>
          </p:nvPr>
        </p:nvSpPr>
        <p:spPr/>
        <p:txBody>
          <a:bodyPr>
            <a:normAutofit fontScale="92500" lnSpcReduction="20000"/>
          </a:bodyPr>
          <a:lstStyle/>
          <a:p>
            <a:r>
              <a:rPr lang="en-US" dirty="0" smtClean="0"/>
              <a:t>Risk management</a:t>
            </a:r>
          </a:p>
          <a:p>
            <a:r>
              <a:rPr lang="en-US" dirty="0" smtClean="0"/>
              <a:t>Reward driven</a:t>
            </a:r>
          </a:p>
          <a:p>
            <a:r>
              <a:rPr lang="en-US" dirty="0" smtClean="0"/>
              <a:t>Engagement driven</a:t>
            </a:r>
          </a:p>
          <a:p>
            <a:r>
              <a:rPr lang="en-US" dirty="0" smtClean="0"/>
              <a:t>All three</a:t>
            </a:r>
          </a:p>
          <a:p>
            <a:r>
              <a:rPr lang="en-US" dirty="0" smtClean="0"/>
              <a:t>It’s often useful to ask …..</a:t>
            </a:r>
          </a:p>
          <a:p>
            <a:r>
              <a:rPr lang="en-US" dirty="0" smtClean="0"/>
              <a:t>what do we do, what does it cost, does it work and how do we know it works?</a:t>
            </a:r>
            <a:endParaRPr lang="en-US" dirty="0"/>
          </a:p>
        </p:txBody>
      </p:sp>
      <p:sp>
        <p:nvSpPr>
          <p:cNvPr id="5" name="Text Placeholder 4"/>
          <p:cNvSpPr>
            <a:spLocks noGrp="1"/>
          </p:cNvSpPr>
          <p:nvPr>
            <p:ph type="body" sz="quarter" idx="3"/>
          </p:nvPr>
        </p:nvSpPr>
        <p:spPr/>
        <p:txBody>
          <a:bodyPr/>
          <a:lstStyle/>
          <a:p>
            <a:r>
              <a:rPr lang="en-GB" dirty="0" smtClean="0"/>
              <a:t>Reactive health related benefits</a:t>
            </a:r>
            <a:endParaRPr lang="en-GB" dirty="0"/>
          </a:p>
        </p:txBody>
      </p:sp>
      <p:sp>
        <p:nvSpPr>
          <p:cNvPr id="6" name="Content Placeholder 5"/>
          <p:cNvSpPr>
            <a:spLocks noGrp="1"/>
          </p:cNvSpPr>
          <p:nvPr>
            <p:ph sz="quarter" idx="4"/>
          </p:nvPr>
        </p:nvSpPr>
        <p:spPr/>
        <p:txBody>
          <a:bodyPr>
            <a:normAutofit/>
          </a:bodyPr>
          <a:lstStyle/>
          <a:p>
            <a:r>
              <a:rPr lang="en-US" dirty="0"/>
              <a:t>Salary continuation (uninsured)</a:t>
            </a:r>
          </a:p>
          <a:p>
            <a:r>
              <a:rPr lang="en-US" dirty="0"/>
              <a:t>Income protection </a:t>
            </a:r>
            <a:r>
              <a:rPr lang="en-US" dirty="0" smtClean="0"/>
              <a:t>(insured</a:t>
            </a:r>
            <a:r>
              <a:rPr lang="en-US" dirty="0"/>
              <a:t>)</a:t>
            </a:r>
          </a:p>
          <a:p>
            <a:r>
              <a:rPr lang="en-US" dirty="0"/>
              <a:t>Private medical insurance</a:t>
            </a:r>
          </a:p>
          <a:p>
            <a:r>
              <a:rPr lang="en-US" dirty="0"/>
              <a:t>Ill-health early retirement benefits</a:t>
            </a:r>
          </a:p>
          <a:p>
            <a:pPr marL="0" indent="0">
              <a:buNone/>
            </a:pPr>
            <a:endParaRPr lang="en-US" dirty="0"/>
          </a:p>
        </p:txBody>
      </p:sp>
    </p:spTree>
    <p:extLst>
      <p:ext uri="{BB962C8B-B14F-4D97-AF65-F5344CB8AC3E}">
        <p14:creationId xmlns:p14="http://schemas.microsoft.com/office/powerpoint/2010/main" val="2507412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a:t>
            </a:r>
            <a:r>
              <a:rPr lang="en-GB" dirty="0" smtClean="0"/>
              <a:t>programmes</a:t>
            </a:r>
            <a:endParaRPr lang="en-GB" dirty="0"/>
          </a:p>
        </p:txBody>
      </p:sp>
      <p:sp>
        <p:nvSpPr>
          <p:cNvPr id="3" name="Content Placeholder 2"/>
          <p:cNvSpPr>
            <a:spLocks noGrp="1"/>
          </p:cNvSpPr>
          <p:nvPr>
            <p:ph idx="1"/>
          </p:nvPr>
        </p:nvSpPr>
        <p:spPr/>
        <p:txBody>
          <a:bodyPr/>
          <a:lstStyle/>
          <a:p>
            <a:r>
              <a:rPr lang="en-US" dirty="0" smtClean="0"/>
              <a:t>‘Wellness’</a:t>
            </a:r>
          </a:p>
          <a:p>
            <a:r>
              <a:rPr lang="en-US" dirty="0" smtClean="0"/>
              <a:t>Absence tracking</a:t>
            </a:r>
          </a:p>
          <a:p>
            <a:r>
              <a:rPr lang="en-US" dirty="0" smtClean="0"/>
              <a:t>Early intervention initiatives</a:t>
            </a:r>
          </a:p>
          <a:p>
            <a:r>
              <a:rPr lang="en-US" dirty="0" smtClean="0"/>
              <a:t>Employee </a:t>
            </a:r>
            <a:r>
              <a:rPr lang="en-GB" dirty="0" smtClean="0"/>
              <a:t>Assistance Programmes</a:t>
            </a:r>
          </a:p>
          <a:p>
            <a:r>
              <a:rPr lang="en-US" dirty="0" smtClean="0"/>
              <a:t>Occupational Health</a:t>
            </a:r>
          </a:p>
          <a:p>
            <a:r>
              <a:rPr lang="en-US" dirty="0" smtClean="0"/>
              <a:t>Management training</a:t>
            </a:r>
            <a:endParaRPr lang="en-US" dirty="0"/>
          </a:p>
        </p:txBody>
      </p:sp>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162" y="2881329"/>
            <a:ext cx="2286000" cy="2286000"/>
          </a:xfrm>
          <a:prstGeom prst="rect">
            <a:avLst/>
          </a:prstGeom>
        </p:spPr>
      </p:pic>
    </p:spTree>
    <p:extLst>
      <p:ext uri="{BB962C8B-B14F-4D97-AF65-F5344CB8AC3E}">
        <p14:creationId xmlns:p14="http://schemas.microsoft.com/office/powerpoint/2010/main" val="2647317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success</a:t>
            </a:r>
            <a:endParaRPr lang="en-US" dirty="0"/>
          </a:p>
        </p:txBody>
      </p:sp>
      <p:sp>
        <p:nvSpPr>
          <p:cNvPr id="3" name="Content Placeholder 2"/>
          <p:cNvSpPr>
            <a:spLocks noGrp="1"/>
          </p:cNvSpPr>
          <p:nvPr>
            <p:ph idx="1"/>
          </p:nvPr>
        </p:nvSpPr>
        <p:spPr/>
        <p:txBody>
          <a:bodyPr/>
          <a:lstStyle/>
          <a:p>
            <a:r>
              <a:rPr lang="en-US" dirty="0" smtClean="0"/>
              <a:t>Diversity of responsibilities</a:t>
            </a:r>
          </a:p>
          <a:p>
            <a:r>
              <a:rPr lang="en-US" dirty="0" smtClean="0"/>
              <a:t>Shortage of resources</a:t>
            </a:r>
          </a:p>
          <a:p>
            <a:r>
              <a:rPr lang="en-US" dirty="0" smtClean="0"/>
              <a:t>Lack of actionable data</a:t>
            </a:r>
          </a:p>
          <a:p>
            <a:r>
              <a:rPr lang="en-US" dirty="0" smtClean="0"/>
              <a:t>Distraction</a:t>
            </a:r>
          </a:p>
          <a:p>
            <a:r>
              <a:rPr lang="en-US" dirty="0" smtClean="0"/>
              <a:t>Knowing where to go for help</a:t>
            </a:r>
          </a:p>
          <a:p>
            <a:r>
              <a:rPr lang="en-US" dirty="0" smtClean="0"/>
              <a:t>The human factor</a:t>
            </a:r>
          </a:p>
          <a:p>
            <a:endParaRPr lang="en-US" dirty="0"/>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119" y="3266897"/>
            <a:ext cx="2798237" cy="1872275"/>
          </a:xfrm>
          <a:prstGeom prst="rect">
            <a:avLst/>
          </a:prstGeom>
        </p:spPr>
      </p:pic>
    </p:spTree>
    <p:extLst>
      <p:ext uri="{BB962C8B-B14F-4D97-AF65-F5344CB8AC3E}">
        <p14:creationId xmlns:p14="http://schemas.microsoft.com/office/powerpoint/2010/main" val="2210261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 to long term absence</a:t>
            </a:r>
            <a:endParaRPr lang="en-US" dirty="0"/>
          </a:p>
        </p:txBody>
      </p:sp>
      <p:sp>
        <p:nvSpPr>
          <p:cNvPr id="3" name="Content Placeholder 2"/>
          <p:cNvSpPr>
            <a:spLocks noGrp="1"/>
          </p:cNvSpPr>
          <p:nvPr>
            <p:ph idx="1"/>
          </p:nvPr>
        </p:nvSpPr>
        <p:spPr/>
        <p:txBody>
          <a:bodyPr/>
          <a:lstStyle/>
          <a:p>
            <a:r>
              <a:rPr lang="en-US" dirty="0" smtClean="0"/>
              <a:t>Sympathy</a:t>
            </a:r>
          </a:p>
          <a:p>
            <a:r>
              <a:rPr lang="en-US" dirty="0" smtClean="0"/>
              <a:t>Impatience</a:t>
            </a:r>
          </a:p>
          <a:p>
            <a:r>
              <a:rPr lang="en-US" dirty="0" smtClean="0"/>
              <a:t>Annoyance</a:t>
            </a:r>
          </a:p>
          <a:p>
            <a:r>
              <a:rPr lang="en-US" dirty="0" smtClean="0"/>
              <a:t>Alienation</a:t>
            </a:r>
          </a:p>
          <a:p>
            <a:r>
              <a:rPr lang="en-US" dirty="0" smtClean="0"/>
              <a:t>Replacement</a:t>
            </a:r>
          </a:p>
          <a:p>
            <a:r>
              <a:rPr lang="en-US" dirty="0" smtClean="0"/>
              <a:t>Dismissal</a:t>
            </a:r>
            <a:endParaRPr lang="en-US" dirty="0"/>
          </a:p>
        </p:txBody>
      </p:sp>
      <p:pic>
        <p:nvPicPr>
          <p:cNvPr id="4" name="Picture 3" descr="imgr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84" y="2635973"/>
            <a:ext cx="3060700" cy="2654300"/>
          </a:xfrm>
          <a:prstGeom prst="rect">
            <a:avLst/>
          </a:prstGeom>
        </p:spPr>
      </p:pic>
    </p:spTree>
    <p:extLst>
      <p:ext uri="{BB962C8B-B14F-4D97-AF65-F5344CB8AC3E}">
        <p14:creationId xmlns:p14="http://schemas.microsoft.com/office/powerpoint/2010/main" val="3795223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Likelihood of return to work</a:t>
            </a:r>
            <a:endParaRPr lang="en-US" dirty="0"/>
          </a:p>
        </p:txBody>
      </p:sp>
      <p:sp>
        <p:nvSpPr>
          <p:cNvPr id="3" name="Content Placeholder 2"/>
          <p:cNvSpPr>
            <a:spLocks noGrp="1"/>
          </p:cNvSpPr>
          <p:nvPr>
            <p:ph idx="1"/>
          </p:nvPr>
        </p:nvSpPr>
        <p:spPr/>
        <p:txBody>
          <a:bodyPr/>
          <a:lstStyle/>
          <a:p>
            <a:r>
              <a:rPr lang="en-US" dirty="0" smtClean="0"/>
              <a:t>After 6 months                      lower than 50%</a:t>
            </a:r>
          </a:p>
          <a:p>
            <a:r>
              <a:rPr lang="en-US" dirty="0" smtClean="0"/>
              <a:t>After 12 months                    lower than 30%</a:t>
            </a:r>
          </a:p>
          <a:p>
            <a:r>
              <a:rPr lang="en-US" dirty="0" smtClean="0"/>
              <a:t>After 24 months                    lower than 10%</a:t>
            </a:r>
          </a:p>
          <a:p>
            <a:r>
              <a:rPr lang="en-US" dirty="0" smtClean="0"/>
              <a:t>Factors include the nature of the condition and the emergence of co-morbid problems</a:t>
            </a:r>
          </a:p>
          <a:p>
            <a:r>
              <a:rPr lang="en-US" dirty="0" smtClean="0"/>
              <a:t>The benefits of work and the bio psychosocial model</a:t>
            </a:r>
            <a:endParaRPr lang="en-US" dirty="0"/>
          </a:p>
        </p:txBody>
      </p:sp>
    </p:spTree>
    <p:extLst>
      <p:ext uri="{BB962C8B-B14F-4D97-AF65-F5344CB8AC3E}">
        <p14:creationId xmlns:p14="http://schemas.microsoft.com/office/powerpoint/2010/main" val="1349766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way we speak and think about benefits</a:t>
            </a:r>
            <a:endParaRPr lang="en-US" dirty="0"/>
          </a:p>
        </p:txBody>
      </p:sp>
      <p:sp>
        <p:nvSpPr>
          <p:cNvPr id="3" name="Content Placeholder 2"/>
          <p:cNvSpPr>
            <a:spLocks noGrp="1"/>
          </p:cNvSpPr>
          <p:nvPr>
            <p:ph idx="1"/>
          </p:nvPr>
        </p:nvSpPr>
        <p:spPr/>
        <p:txBody>
          <a:bodyPr/>
          <a:lstStyle/>
          <a:p>
            <a:r>
              <a:rPr lang="en-US" dirty="0" smtClean="0"/>
              <a:t>The deferred period</a:t>
            </a:r>
          </a:p>
          <a:p>
            <a:r>
              <a:rPr lang="en-US" dirty="0" smtClean="0"/>
              <a:t>Limited benefit payment period</a:t>
            </a:r>
            <a:endParaRPr lang="en-US" dirty="0"/>
          </a:p>
        </p:txBody>
      </p:sp>
    </p:spTree>
    <p:extLst>
      <p:ext uri="{BB962C8B-B14F-4D97-AF65-F5344CB8AC3E}">
        <p14:creationId xmlns:p14="http://schemas.microsoft.com/office/powerpoint/2010/main" val="1355665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a:t>
            </a:r>
            <a:endParaRPr lang="en-US" dirty="0"/>
          </a:p>
        </p:txBody>
      </p:sp>
      <p:sp>
        <p:nvSpPr>
          <p:cNvPr id="3" name="Content Placeholder 2"/>
          <p:cNvSpPr>
            <a:spLocks noGrp="1"/>
          </p:cNvSpPr>
          <p:nvPr>
            <p:ph idx="1"/>
          </p:nvPr>
        </p:nvSpPr>
        <p:spPr/>
        <p:txBody>
          <a:bodyPr/>
          <a:lstStyle/>
          <a:p>
            <a:r>
              <a:rPr lang="en-US" dirty="0" smtClean="0"/>
              <a:t>The ‘getting you back to work period, and</a:t>
            </a:r>
          </a:p>
          <a:p>
            <a:r>
              <a:rPr lang="en-US" dirty="0" smtClean="0"/>
              <a:t>The ‘removing the barriers’ period’</a:t>
            </a:r>
            <a:endParaRPr lang="en-US" dirty="0"/>
          </a:p>
        </p:txBody>
      </p:sp>
    </p:spTree>
    <p:extLst>
      <p:ext uri="{BB962C8B-B14F-4D97-AF65-F5344CB8AC3E}">
        <p14:creationId xmlns:p14="http://schemas.microsoft.com/office/powerpoint/2010/main" val="518001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important to remember</a:t>
            </a:r>
            <a:endParaRPr lang="en-US" dirty="0"/>
          </a:p>
        </p:txBody>
      </p:sp>
      <p:sp>
        <p:nvSpPr>
          <p:cNvPr id="3" name="Content Placeholder 2"/>
          <p:cNvSpPr>
            <a:spLocks noGrp="1"/>
          </p:cNvSpPr>
          <p:nvPr>
            <p:ph idx="1"/>
          </p:nvPr>
        </p:nvSpPr>
        <p:spPr/>
        <p:txBody>
          <a:bodyPr/>
          <a:lstStyle/>
          <a:p>
            <a:r>
              <a:rPr lang="en-US" dirty="0" smtClean="0"/>
              <a:t>It is possible to be disabled, but not sick ….. and</a:t>
            </a:r>
          </a:p>
          <a:p>
            <a:r>
              <a:rPr lang="en-US" dirty="0" smtClean="0"/>
              <a:t>Sick but not disabled</a:t>
            </a:r>
          </a:p>
          <a:p>
            <a:r>
              <a:rPr lang="en-US" dirty="0" smtClean="0"/>
              <a:t>Conventional approaches to ‘managing absence’ can be counter-productive</a:t>
            </a: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723" y="4131408"/>
            <a:ext cx="2755090" cy="1993266"/>
          </a:xfrm>
          <a:prstGeom prst="rect">
            <a:avLst/>
          </a:prstGeom>
        </p:spPr>
      </p:pic>
    </p:spTree>
    <p:extLst>
      <p:ext uri="{BB962C8B-B14F-4D97-AF65-F5344CB8AC3E}">
        <p14:creationId xmlns:p14="http://schemas.microsoft.com/office/powerpoint/2010/main" val="1044020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Disabled employee effectiveness</a:t>
            </a:r>
            <a:endParaRPr lang="en-GB" dirty="0"/>
          </a:p>
        </p:txBody>
      </p:sp>
      <p:sp>
        <p:nvSpPr>
          <p:cNvPr id="5" name="Subtitle 4"/>
          <p:cNvSpPr>
            <a:spLocks noGrp="1"/>
          </p:cNvSpPr>
          <p:nvPr>
            <p:ph type="subTitle" idx="1"/>
          </p:nvPr>
        </p:nvSpPr>
        <p:spPr/>
        <p:txBody>
          <a:bodyPr/>
          <a:lstStyle/>
          <a:p>
            <a:r>
              <a:rPr lang="en-GB" dirty="0" smtClean="0"/>
              <a:t>Phil Friend</a:t>
            </a:r>
            <a:endParaRPr lang="en-GB" dirty="0"/>
          </a:p>
        </p:txBody>
      </p:sp>
    </p:spTree>
    <p:extLst>
      <p:ext uri="{BB962C8B-B14F-4D97-AF65-F5344CB8AC3E}">
        <p14:creationId xmlns:p14="http://schemas.microsoft.com/office/powerpoint/2010/main" val="3043110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Challenges with Reasonable Adjustment Process</a:t>
            </a:r>
            <a:endParaRPr lang="en-US" dirty="0"/>
          </a:p>
        </p:txBody>
      </p:sp>
      <p:sp>
        <p:nvSpPr>
          <p:cNvPr id="3" name="Content Placeholder 2"/>
          <p:cNvSpPr>
            <a:spLocks noGrp="1"/>
          </p:cNvSpPr>
          <p:nvPr>
            <p:ph sz="half" idx="1"/>
          </p:nvPr>
        </p:nvSpPr>
        <p:spPr/>
        <p:txBody>
          <a:bodyPr/>
          <a:lstStyle/>
          <a:p>
            <a:r>
              <a:rPr lang="en-US" dirty="0" smtClean="0"/>
              <a:t>Complexity</a:t>
            </a:r>
          </a:p>
          <a:p>
            <a:r>
              <a:rPr lang="en-US" dirty="0" smtClean="0"/>
              <a:t>Line Manager engagement</a:t>
            </a:r>
          </a:p>
          <a:p>
            <a:r>
              <a:rPr lang="en-US" dirty="0" smtClean="0"/>
              <a:t>Length of time to implement</a:t>
            </a:r>
          </a:p>
          <a:p>
            <a:r>
              <a:rPr lang="en-US" dirty="0" smtClean="0"/>
              <a:t>Engaging with disabled employees</a:t>
            </a:r>
          </a:p>
          <a:p>
            <a:r>
              <a:rPr lang="en-US" dirty="0" smtClean="0"/>
              <a:t>Costs</a:t>
            </a:r>
            <a:endParaRPr lang="en-US" dirty="0"/>
          </a:p>
        </p:txBody>
      </p:sp>
      <p:pic>
        <p:nvPicPr>
          <p:cNvPr id="5" name="Content Placeholder 4" descr="Elastic Bands.jpg"/>
          <p:cNvPicPr>
            <a:picLocks noGrp="1" noChangeAspect="1"/>
          </p:cNvPicPr>
          <p:nvPr>
            <p:ph sz="half" idx="2"/>
          </p:nvPr>
        </p:nvPicPr>
        <p:blipFill>
          <a:blip r:embed="rId3">
            <a:extLst>
              <a:ext uri="{28A0092B-C50C-407E-A947-70E740481C1C}">
                <a14:useLocalDpi xmlns:a14="http://schemas.microsoft.com/office/drawing/2010/main" val="0"/>
              </a:ext>
            </a:extLst>
          </a:blip>
          <a:srcRect l="6249" r="6249"/>
          <a:stretch>
            <a:fillRect/>
          </a:stretch>
        </p:blipFill>
        <p:spPr>
          <a:xfrm>
            <a:off x="6555865" y="2127698"/>
            <a:ext cx="1313695" cy="1356152"/>
          </a:xfrm>
        </p:spPr>
      </p:pic>
      <p:pic>
        <p:nvPicPr>
          <p:cNvPr id="7" name="Picture 6" descr="Matt-Stutzman-at-London-Paralympics-20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641" y="3634970"/>
            <a:ext cx="3741896" cy="2642005"/>
          </a:xfrm>
          <a:prstGeom prst="rect">
            <a:avLst/>
          </a:prstGeom>
        </p:spPr>
      </p:pic>
    </p:spTree>
    <p:extLst>
      <p:ext uri="{BB962C8B-B14F-4D97-AF65-F5344CB8AC3E}">
        <p14:creationId xmlns:p14="http://schemas.microsoft.com/office/powerpoint/2010/main" val="1788580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speakers</a:t>
            </a:r>
            <a:endParaRPr lang="en-GB" dirty="0"/>
          </a:p>
        </p:txBody>
      </p:sp>
      <p:sp>
        <p:nvSpPr>
          <p:cNvPr id="3" name="Content Placeholder 2"/>
          <p:cNvSpPr>
            <a:spLocks noGrp="1"/>
          </p:cNvSpPr>
          <p:nvPr>
            <p:ph idx="1"/>
          </p:nvPr>
        </p:nvSpPr>
        <p:spPr/>
        <p:txBody>
          <a:bodyPr/>
          <a:lstStyle/>
          <a:p>
            <a:endParaRPr lang="en-GB" dirty="0" smtClean="0"/>
          </a:p>
          <a:p>
            <a:r>
              <a:rPr lang="en-GB" dirty="0" smtClean="0"/>
              <a:t>Dr Phil Friend OBE FRSA Chair Disability Rights (UK)</a:t>
            </a:r>
          </a:p>
          <a:p>
            <a:endParaRPr lang="en-GB" dirty="0"/>
          </a:p>
          <a:p>
            <a:endParaRPr lang="en-GB" dirty="0" smtClean="0"/>
          </a:p>
          <a:p>
            <a:endParaRPr lang="en-GB" dirty="0"/>
          </a:p>
        </p:txBody>
      </p:sp>
      <p:sp>
        <p:nvSpPr>
          <p:cNvPr id="4" name="Content Placeholder 3"/>
          <p:cNvSpPr>
            <a:spLocks noGrp="1"/>
          </p:cNvSpPr>
          <p:nvPr>
            <p:ph sz="half" idx="4294967295"/>
          </p:nvPr>
        </p:nvSpPr>
        <p:spPr>
          <a:xfrm>
            <a:off x="1114424" y="3105385"/>
            <a:ext cx="7194441" cy="3681412"/>
          </a:xfrm>
        </p:spPr>
        <p:txBody>
          <a:bodyPr/>
          <a:lstStyle/>
          <a:p>
            <a:endParaRPr lang="en-GB" dirty="0" smtClean="0"/>
          </a:p>
          <a:p>
            <a:endParaRPr lang="en-GB" dirty="0"/>
          </a:p>
          <a:p>
            <a:r>
              <a:rPr lang="en-GB" dirty="0" smtClean="0"/>
              <a:t>John Gillman </a:t>
            </a:r>
            <a:r>
              <a:rPr lang="en-US" dirty="0"/>
              <a:t>LLB (</a:t>
            </a:r>
            <a:r>
              <a:rPr lang="en-US" dirty="0" err="1"/>
              <a:t>Hons</a:t>
            </a:r>
            <a:r>
              <a:rPr lang="en-US" dirty="0"/>
              <a:t>), </a:t>
            </a:r>
            <a:r>
              <a:rPr lang="en-US" dirty="0" err="1"/>
              <a:t>ACll</a:t>
            </a:r>
            <a:r>
              <a:rPr lang="en-US" dirty="0"/>
              <a:t>, </a:t>
            </a:r>
            <a:r>
              <a:rPr lang="en-US" dirty="0" smtClean="0"/>
              <a:t>FRSA Consultant to the Board of Trustees Disability Rights (UK) </a:t>
            </a:r>
            <a:endParaRPr lang="en-GB" dirty="0"/>
          </a:p>
        </p:txBody>
      </p:sp>
    </p:spTree>
    <p:extLst>
      <p:ext uri="{BB962C8B-B14F-4D97-AF65-F5344CB8AC3E}">
        <p14:creationId xmlns:p14="http://schemas.microsoft.com/office/powerpoint/2010/main" val="2102398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26 at 11.44.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8660"/>
            <a:ext cx="9144000" cy="5145057"/>
          </a:xfrm>
          <a:prstGeom prst="rect">
            <a:avLst/>
          </a:prstGeom>
        </p:spPr>
      </p:pic>
      <p:sp>
        <p:nvSpPr>
          <p:cNvPr id="7" name="Title 6"/>
          <p:cNvSpPr>
            <a:spLocks noGrp="1"/>
          </p:cNvSpPr>
          <p:nvPr>
            <p:ph type="title"/>
          </p:nvPr>
        </p:nvSpPr>
        <p:spPr/>
        <p:txBody>
          <a:bodyPr/>
          <a:lstStyle/>
          <a:p>
            <a:r>
              <a:rPr lang="en-US" dirty="0" smtClean="0"/>
              <a:t>Adjustment Process Map</a:t>
            </a:r>
            <a:endParaRPr lang="en-US" dirty="0"/>
          </a:p>
        </p:txBody>
      </p:sp>
    </p:spTree>
    <p:extLst>
      <p:ext uri="{BB962C8B-B14F-4D97-AF65-F5344CB8AC3E}">
        <p14:creationId xmlns:p14="http://schemas.microsoft.com/office/powerpoint/2010/main" val="385611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we’ve learned</a:t>
            </a:r>
            <a:endParaRPr lang="en-US" dirty="0"/>
          </a:p>
        </p:txBody>
      </p:sp>
      <p:sp>
        <p:nvSpPr>
          <p:cNvPr id="3" name="Content Placeholder 2"/>
          <p:cNvSpPr>
            <a:spLocks noGrp="1"/>
          </p:cNvSpPr>
          <p:nvPr>
            <p:ph sz="half" idx="1"/>
          </p:nvPr>
        </p:nvSpPr>
        <p:spPr/>
        <p:txBody>
          <a:bodyPr>
            <a:normAutofit/>
          </a:bodyPr>
          <a:lstStyle/>
          <a:p>
            <a:r>
              <a:rPr lang="en-GB" dirty="0" smtClean="0"/>
              <a:t>Act early don’t wait </a:t>
            </a:r>
          </a:p>
          <a:p>
            <a:r>
              <a:rPr lang="en-GB" dirty="0" smtClean="0"/>
              <a:t>Differentiate between managing performance and managing disability</a:t>
            </a:r>
          </a:p>
          <a:p>
            <a:r>
              <a:rPr lang="en-GB" dirty="0" smtClean="0"/>
              <a:t>Recognise the need for ‘hard’ and ‘soft’ adjustments</a:t>
            </a:r>
          </a:p>
          <a:p>
            <a:r>
              <a:rPr lang="en-GB" dirty="0" smtClean="0"/>
              <a:t>Recognise that providing adjustments is about effective performance</a:t>
            </a:r>
            <a:endParaRPr lang="en-GB" dirty="0"/>
          </a:p>
        </p:txBody>
      </p:sp>
      <p:sp>
        <p:nvSpPr>
          <p:cNvPr id="4" name="Content Placeholder 3"/>
          <p:cNvSpPr>
            <a:spLocks noGrp="1"/>
          </p:cNvSpPr>
          <p:nvPr>
            <p:ph sz="half" idx="2"/>
          </p:nvPr>
        </p:nvSpPr>
        <p:spPr/>
        <p:txBody>
          <a:bodyPr>
            <a:normAutofit/>
          </a:bodyPr>
          <a:lstStyle/>
          <a:p>
            <a:r>
              <a:rPr lang="en-US" dirty="0"/>
              <a:t>Develop advance directives for all</a:t>
            </a:r>
          </a:p>
          <a:p>
            <a:r>
              <a:rPr lang="en-US" dirty="0" smtClean="0"/>
              <a:t>Non-visible and fluctuating conditions</a:t>
            </a:r>
          </a:p>
          <a:p>
            <a:r>
              <a:rPr lang="en-US" dirty="0" smtClean="0"/>
              <a:t>Empower the individual</a:t>
            </a:r>
          </a:p>
          <a:p>
            <a:r>
              <a:rPr lang="en-US" dirty="0" smtClean="0"/>
              <a:t>Train Mental Health First Aiders</a:t>
            </a:r>
          </a:p>
        </p:txBody>
      </p:sp>
    </p:spTree>
    <p:extLst>
      <p:ext uri="{BB962C8B-B14F-4D97-AF65-F5344CB8AC3E}">
        <p14:creationId xmlns:p14="http://schemas.microsoft.com/office/powerpoint/2010/main" val="2498852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sz="half" idx="1"/>
          </p:nvPr>
        </p:nvSpPr>
        <p:spPr/>
        <p:txBody>
          <a:bodyPr/>
          <a:lstStyle/>
          <a:p>
            <a:r>
              <a:rPr lang="en-GB" dirty="0" smtClean="0"/>
              <a:t>Identify a trusted partner</a:t>
            </a:r>
          </a:p>
          <a:p>
            <a:r>
              <a:rPr lang="en-GB" dirty="0" smtClean="0"/>
              <a:t>Keep the process simple</a:t>
            </a:r>
          </a:p>
          <a:p>
            <a:r>
              <a:rPr lang="en-GB" dirty="0" smtClean="0"/>
              <a:t>Centralise funding</a:t>
            </a:r>
          </a:p>
          <a:p>
            <a:r>
              <a:rPr lang="en-GB" dirty="0" smtClean="0"/>
              <a:t>Develop an online assessment process</a:t>
            </a:r>
          </a:p>
          <a:p>
            <a:r>
              <a:rPr lang="en-GB" dirty="0" smtClean="0"/>
              <a:t>Develop a simple speedy ordering process</a:t>
            </a:r>
            <a:endParaRPr lang="en-GB" dirty="0"/>
          </a:p>
        </p:txBody>
      </p:sp>
      <p:sp>
        <p:nvSpPr>
          <p:cNvPr id="4" name="Content Placeholder 3"/>
          <p:cNvSpPr>
            <a:spLocks noGrp="1"/>
          </p:cNvSpPr>
          <p:nvPr>
            <p:ph sz="half" idx="2"/>
          </p:nvPr>
        </p:nvSpPr>
        <p:spPr/>
        <p:txBody>
          <a:bodyPr/>
          <a:lstStyle/>
          <a:p>
            <a:r>
              <a:rPr lang="en-US" dirty="0" smtClean="0"/>
              <a:t>Follow up regularly</a:t>
            </a:r>
          </a:p>
          <a:p>
            <a:r>
              <a:rPr lang="en-US" dirty="0" smtClean="0"/>
              <a:t>Develop line managers reasonable adjustment guide which covers ‘hard’ and ‘soft adjustments</a:t>
            </a:r>
          </a:p>
          <a:p>
            <a:r>
              <a:rPr lang="en-US" dirty="0" smtClean="0"/>
              <a:t>Develop workplace adjustment ‘passports’</a:t>
            </a:r>
            <a:endParaRPr lang="en-US" dirty="0"/>
          </a:p>
        </p:txBody>
      </p:sp>
    </p:spTree>
    <p:extLst>
      <p:ext uri="{BB962C8B-B14F-4D97-AF65-F5344CB8AC3E}">
        <p14:creationId xmlns:p14="http://schemas.microsoft.com/office/powerpoint/2010/main" val="662870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things to take away</a:t>
            </a:r>
            <a:endParaRPr lang="en-US" dirty="0"/>
          </a:p>
        </p:txBody>
      </p:sp>
      <p:sp>
        <p:nvSpPr>
          <p:cNvPr id="3" name="Content Placeholder 2"/>
          <p:cNvSpPr>
            <a:spLocks noGrp="1"/>
          </p:cNvSpPr>
          <p:nvPr>
            <p:ph sz="half" idx="1"/>
          </p:nvPr>
        </p:nvSpPr>
        <p:spPr/>
        <p:txBody>
          <a:bodyPr/>
          <a:lstStyle/>
          <a:p>
            <a:r>
              <a:rPr lang="en-US" dirty="0" smtClean="0"/>
              <a:t>Adjustments are about improving effectiveness</a:t>
            </a:r>
          </a:p>
          <a:p>
            <a:r>
              <a:rPr lang="en-US" dirty="0" smtClean="0"/>
              <a:t>Line managers need support to understand their obligations</a:t>
            </a:r>
          </a:p>
          <a:p>
            <a:r>
              <a:rPr lang="en-US" dirty="0" smtClean="0"/>
              <a:t>Keep processes simple</a:t>
            </a:r>
          </a:p>
          <a:p>
            <a:r>
              <a:rPr lang="en-US" dirty="0" smtClean="0"/>
              <a:t>Engage disabled employees every step of the way.</a:t>
            </a:r>
            <a:endParaRPr lang="en-US" dirty="0"/>
          </a:p>
        </p:txBody>
      </p:sp>
      <p:sp>
        <p:nvSpPr>
          <p:cNvPr id="4" name="Content Placeholder 3"/>
          <p:cNvSpPr>
            <a:spLocks noGrp="1"/>
          </p:cNvSpPr>
          <p:nvPr>
            <p:ph sz="half" idx="2"/>
          </p:nvPr>
        </p:nvSpPr>
        <p:spPr/>
        <p:txBody>
          <a:bodyPr/>
          <a:lstStyle/>
          <a:p>
            <a:r>
              <a:rPr lang="en-US" dirty="0" smtClean="0"/>
              <a:t>Act quickly</a:t>
            </a:r>
          </a:p>
          <a:p>
            <a:r>
              <a:rPr lang="en-US" dirty="0" smtClean="0"/>
              <a:t>Dispel the myths around costs.</a:t>
            </a:r>
          </a:p>
          <a:p>
            <a:r>
              <a:rPr lang="en-US" dirty="0" smtClean="0"/>
              <a:t>Provide appropriate training for colleagues</a:t>
            </a:r>
          </a:p>
          <a:p>
            <a:r>
              <a:rPr lang="en-US" dirty="0" smtClean="0"/>
              <a:t>Develop processes to manage fluctuating conditions</a:t>
            </a:r>
            <a:endParaRPr lang="en-US" dirty="0"/>
          </a:p>
        </p:txBody>
      </p:sp>
    </p:spTree>
    <p:extLst>
      <p:ext uri="{BB962C8B-B14F-4D97-AF65-F5344CB8AC3E}">
        <p14:creationId xmlns:p14="http://schemas.microsoft.com/office/powerpoint/2010/main" val="2247031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Quick Quiz</a:t>
            </a:r>
            <a:endParaRPr lang="en-US" dirty="0"/>
          </a:p>
        </p:txBody>
      </p:sp>
      <p:pic>
        <p:nvPicPr>
          <p:cNvPr id="8" name="Picture Placeholder 7" descr="man-question-mark.jpg"/>
          <p:cNvPicPr>
            <a:picLocks noGrp="1" noChangeAspect="1"/>
          </p:cNvPicPr>
          <p:nvPr>
            <p:ph type="pic" idx="1"/>
          </p:nvPr>
        </p:nvPicPr>
        <p:blipFill>
          <a:blip r:embed="rId3">
            <a:extLst>
              <a:ext uri="{28A0092B-C50C-407E-A947-70E740481C1C}">
                <a14:useLocalDpi xmlns:a14="http://schemas.microsoft.com/office/drawing/2010/main" val="0"/>
              </a:ext>
            </a:extLst>
          </a:blip>
          <a:srcRect t="1108" b="1108"/>
          <a:stretch>
            <a:fillRect/>
          </a:stretch>
        </p:blipFill>
        <p:spPr>
          <a:xfrm>
            <a:off x="5487987" y="2048256"/>
            <a:ext cx="3427413" cy="4206240"/>
          </a:xfrm>
        </p:spPr>
      </p:pic>
      <p:sp>
        <p:nvSpPr>
          <p:cNvPr id="7" name="Text Placeholder 6"/>
          <p:cNvSpPr>
            <a:spLocks noGrp="1"/>
          </p:cNvSpPr>
          <p:nvPr>
            <p:ph type="body" sz="half" idx="2"/>
          </p:nvPr>
        </p:nvSpPr>
        <p:spPr/>
        <p:txBody>
          <a:bodyPr>
            <a:normAutofit lnSpcReduction="10000"/>
          </a:bodyPr>
          <a:lstStyle/>
          <a:p>
            <a:r>
              <a:rPr lang="en-US" dirty="0" smtClean="0"/>
              <a:t>1) What proportion of disabled people are born with a disability?</a:t>
            </a:r>
          </a:p>
          <a:p>
            <a:r>
              <a:rPr lang="en-US" dirty="0" smtClean="0">
                <a:solidFill>
                  <a:srgbClr val="FF0000"/>
                </a:solidFill>
              </a:rPr>
              <a:t>a)27%	b)37%	c)17%</a:t>
            </a:r>
          </a:p>
          <a:p>
            <a:r>
              <a:rPr lang="en-US" dirty="0" smtClean="0"/>
              <a:t>2) What percentage  of disabled people use a wheelchair?</a:t>
            </a:r>
          </a:p>
          <a:p>
            <a:r>
              <a:rPr lang="en-US" dirty="0" smtClean="0">
                <a:solidFill>
                  <a:srgbClr val="FF0000"/>
                </a:solidFill>
              </a:rPr>
              <a:t>a)29%	b) 8%	c) 36%</a:t>
            </a:r>
          </a:p>
          <a:p>
            <a:r>
              <a:rPr lang="en-US" dirty="0" smtClean="0"/>
              <a:t>3) What percentage of disabled people are unemployed</a:t>
            </a:r>
          </a:p>
          <a:p>
            <a:r>
              <a:rPr lang="en-US" dirty="0">
                <a:solidFill>
                  <a:srgbClr val="FF0000"/>
                </a:solidFill>
              </a:rPr>
              <a:t>a) 19%	b) </a:t>
            </a:r>
            <a:r>
              <a:rPr lang="en-US" dirty="0" smtClean="0">
                <a:solidFill>
                  <a:srgbClr val="FF0000"/>
                </a:solidFill>
              </a:rPr>
              <a:t>43%	c) 28%</a:t>
            </a:r>
            <a:endParaRPr lang="en-US" dirty="0">
              <a:solidFill>
                <a:srgbClr val="FF0000"/>
              </a:solidFill>
            </a:endParaRPr>
          </a:p>
        </p:txBody>
      </p:sp>
    </p:spTree>
    <p:extLst>
      <p:ext uri="{BB962C8B-B14F-4D97-AF65-F5344CB8AC3E}">
        <p14:creationId xmlns:p14="http://schemas.microsoft.com/office/powerpoint/2010/main" val="343952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lstStyle/>
          <a:p>
            <a:endParaRPr lang="en-US" sz="800" dirty="0" smtClean="0"/>
          </a:p>
          <a:p>
            <a:pPr lvl="1"/>
            <a:r>
              <a:rPr lang="en-US" dirty="0" smtClean="0"/>
              <a:t>What do we mean by ‘disability’</a:t>
            </a:r>
          </a:p>
          <a:p>
            <a:pPr lvl="1"/>
            <a:r>
              <a:rPr lang="en-US" dirty="0" smtClean="0"/>
              <a:t>Times they are ‘a changing for better or for worse!</a:t>
            </a:r>
          </a:p>
          <a:p>
            <a:pPr lvl="1"/>
            <a:r>
              <a:rPr lang="en-US" dirty="0" smtClean="0"/>
              <a:t>The importance of work</a:t>
            </a:r>
          </a:p>
          <a:p>
            <a:pPr lvl="1"/>
            <a:endParaRPr lang="en-US" dirty="0"/>
          </a:p>
        </p:txBody>
      </p:sp>
      <p:pic>
        <p:nvPicPr>
          <p:cNvPr id="8" name="Content Placeholder 7" descr="P1030349-2.jpg"/>
          <p:cNvPicPr>
            <a:picLocks noGrp="1" noChangeAspect="1"/>
          </p:cNvPicPr>
          <p:nvPr>
            <p:ph sz="half" idx="2"/>
          </p:nvPr>
        </p:nvPicPr>
        <p:blipFill>
          <a:blip r:embed="rId3">
            <a:extLst>
              <a:ext uri="{28A0092B-C50C-407E-A947-70E740481C1C}">
                <a14:useLocalDpi xmlns:a14="http://schemas.microsoft.com/office/drawing/2010/main" val="0"/>
              </a:ext>
            </a:extLst>
          </a:blip>
          <a:srcRect l="13680" r="13680"/>
          <a:stretch>
            <a:fillRect/>
          </a:stretch>
        </p:blipFill>
        <p:spPr>
          <a:xfrm>
            <a:off x="6272577" y="4322245"/>
            <a:ext cx="2097318" cy="2165099"/>
          </a:xfrm>
        </p:spPr>
      </p:pic>
      <p:pic>
        <p:nvPicPr>
          <p:cNvPr id="9" name="Picture 8" descr="P10106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0222" y="2111574"/>
            <a:ext cx="2408347" cy="2116509"/>
          </a:xfrm>
          <a:prstGeom prst="rect">
            <a:avLst/>
          </a:prstGeom>
        </p:spPr>
      </p:pic>
    </p:spTree>
    <p:extLst>
      <p:ext uri="{BB962C8B-B14F-4D97-AF65-F5344CB8AC3E}">
        <p14:creationId xmlns:p14="http://schemas.microsoft.com/office/powerpoint/2010/main" val="980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Workplace Environment</a:t>
            </a:r>
            <a:endParaRPr lang="en-GB" dirty="0"/>
          </a:p>
        </p:txBody>
      </p:sp>
      <p:sp>
        <p:nvSpPr>
          <p:cNvPr id="6" name="Subtitle 5"/>
          <p:cNvSpPr>
            <a:spLocks noGrp="1"/>
          </p:cNvSpPr>
          <p:nvPr>
            <p:ph type="subTitle" idx="1"/>
          </p:nvPr>
        </p:nvSpPr>
        <p:spPr/>
        <p:txBody>
          <a:bodyPr/>
          <a:lstStyle/>
          <a:p>
            <a:r>
              <a:rPr lang="en-GB" dirty="0" smtClean="0"/>
              <a:t>John Gillman</a:t>
            </a:r>
            <a:endParaRPr lang="en-GB" dirty="0"/>
          </a:p>
        </p:txBody>
      </p:sp>
    </p:spTree>
    <p:extLst>
      <p:ext uri="{BB962C8B-B14F-4D97-AF65-F5344CB8AC3E}">
        <p14:creationId xmlns:p14="http://schemas.microsoft.com/office/powerpoint/2010/main" val="1526607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3600" dirty="0" smtClean="0">
                <a:solidFill>
                  <a:schemeClr val="bg1"/>
                </a:solidFill>
                <a:latin typeface="+mj-lt"/>
              </a:rPr>
              <a:t>The main components</a:t>
            </a:r>
            <a:endParaRPr lang="en-US" sz="3600" dirty="0">
              <a:solidFill>
                <a:schemeClr val="bg1"/>
              </a:solidFill>
              <a:latin typeface="+mj-lt"/>
            </a:endParaRPr>
          </a:p>
        </p:txBody>
      </p:sp>
      <p:sp>
        <p:nvSpPr>
          <p:cNvPr id="5" name="Content Placeholder 4"/>
          <p:cNvSpPr>
            <a:spLocks noGrp="1"/>
          </p:cNvSpPr>
          <p:nvPr>
            <p:ph sz="half" idx="1"/>
          </p:nvPr>
        </p:nvSpPr>
        <p:spPr>
          <a:xfrm>
            <a:off x="1117600" y="2595563"/>
            <a:ext cx="3566160" cy="3754875"/>
          </a:xfrm>
          <a:prstGeom prst="rect">
            <a:avLst/>
          </a:prstGeom>
        </p:spPr>
        <p:txBody>
          <a:bodyPr>
            <a:spAutoFit/>
          </a:bodyPr>
          <a:lstStyle/>
          <a:p>
            <a:pPr lvl="1"/>
            <a:r>
              <a:rPr lang="en-US" dirty="0" smtClean="0"/>
              <a:t>Probabilities</a:t>
            </a:r>
          </a:p>
          <a:p>
            <a:pPr lvl="1"/>
            <a:r>
              <a:rPr lang="en-US" dirty="0" smtClean="0"/>
              <a:t>The role of employee benefits</a:t>
            </a:r>
          </a:p>
          <a:p>
            <a:pPr lvl="1"/>
            <a:r>
              <a:rPr lang="en-US" dirty="0" smtClean="0"/>
              <a:t>Barriers to success</a:t>
            </a:r>
          </a:p>
          <a:p>
            <a:pPr lvl="1"/>
            <a:r>
              <a:rPr lang="en-US" dirty="0" smtClean="0"/>
              <a:t>The role of attitudes</a:t>
            </a:r>
          </a:p>
          <a:p>
            <a:pPr lvl="1"/>
            <a:r>
              <a:rPr lang="en-US" dirty="0" smtClean="0"/>
              <a:t>The importance of language</a:t>
            </a:r>
          </a:p>
          <a:p>
            <a:pPr marL="349250" lvl="1" indent="0">
              <a:buNone/>
            </a:pPr>
            <a:endParaRPr lang="en-GB"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65657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Probabilities</a:t>
            </a:r>
            <a:endParaRPr lang="en-US" dirty="0"/>
          </a:p>
        </p:txBody>
      </p:sp>
      <p:sp>
        <p:nvSpPr>
          <p:cNvPr id="3" name="Content Placeholder 2"/>
          <p:cNvSpPr>
            <a:spLocks noGrp="1"/>
          </p:cNvSpPr>
          <p:nvPr>
            <p:ph idx="1"/>
          </p:nvPr>
        </p:nvSpPr>
        <p:spPr/>
        <p:txBody>
          <a:bodyPr/>
          <a:lstStyle/>
          <a:p>
            <a:r>
              <a:rPr lang="en-US" dirty="0" smtClean="0"/>
              <a:t>Risk </a:t>
            </a:r>
          </a:p>
          <a:p>
            <a:r>
              <a:rPr lang="en-US" dirty="0" smtClean="0"/>
              <a:t>Chance</a:t>
            </a:r>
          </a:p>
          <a:p>
            <a:r>
              <a:rPr lang="en-US" dirty="0" smtClean="0"/>
              <a:t>Likelihood</a:t>
            </a:r>
          </a:p>
          <a:p>
            <a:r>
              <a:rPr lang="en-US" dirty="0" smtClean="0"/>
              <a:t>and approaches to their management</a:t>
            </a:r>
          </a:p>
          <a:p>
            <a:endParaRPr lang="en-US" dirty="0"/>
          </a:p>
        </p:txBody>
      </p:sp>
      <p:pic>
        <p:nvPicPr>
          <p:cNvPr id="7" name="Picture 6"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886" y="2038256"/>
            <a:ext cx="2825152" cy="2116137"/>
          </a:xfrm>
          <a:prstGeom prst="rect">
            <a:avLst/>
          </a:prstGeom>
        </p:spPr>
      </p:pic>
    </p:spTree>
    <p:extLst>
      <p:ext uri="{BB962C8B-B14F-4D97-AF65-F5344CB8AC3E}">
        <p14:creationId xmlns:p14="http://schemas.microsoft.com/office/powerpoint/2010/main" val="2748848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canary.jpg"/>
          <p:cNvPicPr>
            <a:picLocks noGrp="1" noChangeAspect="1"/>
          </p:cNvPicPr>
          <p:nvPr>
            <p:ph idx="1"/>
          </p:nvPr>
        </p:nvPicPr>
        <p:blipFill>
          <a:blip r:embed="rId3">
            <a:extLst>
              <a:ext uri="{28A0092B-C50C-407E-A947-70E740481C1C}">
                <a14:useLocalDpi xmlns:a14="http://schemas.microsoft.com/office/drawing/2010/main" val="0"/>
              </a:ext>
            </a:extLst>
          </a:blip>
          <a:srcRect l="4481" r="4481"/>
          <a:stretch>
            <a:fillRect/>
          </a:stretch>
        </p:blipFill>
        <p:spPr>
          <a:xfrm>
            <a:off x="5045934" y="2577464"/>
            <a:ext cx="3566160" cy="3686175"/>
          </a:xfrm>
        </p:spPr>
      </p:pic>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15587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8" name="Content Placeholder 7" descr="screenshot.png"/>
          <p:cNvPicPr>
            <a:picLocks noGrp="1" noChangeAspect="1"/>
          </p:cNvPicPr>
          <p:nvPr>
            <p:ph idx="1"/>
          </p:nvPr>
        </p:nvPicPr>
        <p:blipFill>
          <a:blip r:embed="rId2">
            <a:extLst>
              <a:ext uri="{28A0092B-C50C-407E-A947-70E740481C1C}">
                <a14:useLocalDpi xmlns:a14="http://schemas.microsoft.com/office/drawing/2010/main" val="0"/>
              </a:ext>
            </a:extLst>
          </a:blip>
          <a:srcRect t="2082" b="2082"/>
          <a:stretch>
            <a:fillRect/>
          </a:stretch>
        </p:blipFill>
        <p:spPr>
          <a:xfrm>
            <a:off x="4873214" y="2346960"/>
            <a:ext cx="3566160" cy="3686175"/>
          </a:xfrm>
        </p:spPr>
      </p:pic>
      <p:sp>
        <p:nvSpPr>
          <p:cNvPr id="7" name="Text Placeholder 6"/>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779339928"/>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459</TotalTime>
  <Words>1129</Words>
  <Application>Microsoft Office PowerPoint</Application>
  <PresentationFormat>On-screen Show (4:3)</PresentationFormat>
  <Paragraphs>203</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Perception</vt:lpstr>
      <vt:lpstr>Disability in the Workplace: Assets not Problems</vt:lpstr>
      <vt:lpstr>The speakers</vt:lpstr>
      <vt:lpstr>Quick Quiz</vt:lpstr>
      <vt:lpstr>Background</vt:lpstr>
      <vt:lpstr>Workplace Environment</vt:lpstr>
      <vt:lpstr>The main components</vt:lpstr>
      <vt:lpstr>Probabilities</vt:lpstr>
      <vt:lpstr>PowerPoint Presentation</vt:lpstr>
      <vt:lpstr>PowerPoint Presentation</vt:lpstr>
      <vt:lpstr>Benefits</vt:lpstr>
      <vt:lpstr>Pro-active programmes</vt:lpstr>
      <vt:lpstr>Barriers to success</vt:lpstr>
      <vt:lpstr>Attitudes to long term absence</vt:lpstr>
      <vt:lpstr>Likelihood of return to work</vt:lpstr>
      <vt:lpstr>Changing the way we speak and think about benefits</vt:lpstr>
      <vt:lpstr>How about</vt:lpstr>
      <vt:lpstr>It is important to remember</vt:lpstr>
      <vt:lpstr>Disabled employee effectiveness</vt:lpstr>
      <vt:lpstr>Typical Challenges with Reasonable Adjustment Process</vt:lpstr>
      <vt:lpstr>Adjustment Process Map</vt:lpstr>
      <vt:lpstr>Lessons we’ve learned</vt:lpstr>
      <vt:lpstr>Solutions</vt:lpstr>
      <vt:lpstr>Key things to take away</vt:lpstr>
    </vt:vector>
  </TitlesOfParts>
  <Company>Phil &amp; Friends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in the Workplace: Assets not Problems</dc:title>
  <dc:creator>Phil  Friend</dc:creator>
  <cp:lastModifiedBy>Joanna</cp:lastModifiedBy>
  <cp:revision>37</cp:revision>
  <cp:lastPrinted>2013-10-31T11:19:39Z</cp:lastPrinted>
  <dcterms:created xsi:type="dcterms:W3CDTF">2013-10-26T08:31:15Z</dcterms:created>
  <dcterms:modified xsi:type="dcterms:W3CDTF">2014-11-14T11:49:42Z</dcterms:modified>
</cp:coreProperties>
</file>